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B7A71BB8-532B-49CD-B386-90810E7145A7}" type="datetimeFigureOut">
              <a:rPr lang="it-IT" smtClean="0"/>
              <a:pPr/>
              <a:t>06/07/2017</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47D79FE4-C4BE-411B-9DA2-6BFFF9A092B9}"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7A71BB8-532B-49CD-B386-90810E7145A7}" type="datetimeFigureOut">
              <a:rPr lang="it-IT" smtClean="0"/>
              <a:pPr/>
              <a:t>06/07/2017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D79FE4-C4BE-411B-9DA2-6BFFF9A092B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7A71BB8-532B-49CD-B386-90810E7145A7}" type="datetimeFigureOut">
              <a:rPr lang="it-IT" smtClean="0"/>
              <a:pPr/>
              <a:t>06/07/2017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D79FE4-C4BE-411B-9DA2-6BFFF9A092B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7A71BB8-532B-49CD-B386-90810E7145A7}" type="datetimeFigureOut">
              <a:rPr lang="it-IT" smtClean="0"/>
              <a:pPr/>
              <a:t>06/07/2017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D79FE4-C4BE-411B-9DA2-6BFFF9A092B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B7A71BB8-532B-49CD-B386-90810E7145A7}" type="datetimeFigureOut">
              <a:rPr lang="it-IT" smtClean="0"/>
              <a:pPr/>
              <a:t>06/07/2017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D79FE4-C4BE-411B-9DA2-6BFFF9A092B9}"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B7A71BB8-532B-49CD-B386-90810E7145A7}" type="datetimeFigureOut">
              <a:rPr lang="it-IT" smtClean="0"/>
              <a:pPr/>
              <a:t>06/07/2017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D79FE4-C4BE-411B-9DA2-6BFFF9A092B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B7A71BB8-532B-49CD-B386-90810E7145A7}" type="datetimeFigureOut">
              <a:rPr lang="it-IT" smtClean="0"/>
              <a:pPr/>
              <a:t>06/07/2017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7D79FE4-C4BE-411B-9DA2-6BFFF9A092B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B7A71BB8-532B-49CD-B386-90810E7145A7}" type="datetimeFigureOut">
              <a:rPr lang="it-IT" smtClean="0"/>
              <a:pPr/>
              <a:t>06/07/2017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7D79FE4-C4BE-411B-9DA2-6BFFF9A092B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7A71BB8-532B-49CD-B386-90810E7145A7}" type="datetimeFigureOut">
              <a:rPr lang="it-IT" smtClean="0"/>
              <a:pPr/>
              <a:t>06/07/2017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7D79FE4-C4BE-411B-9DA2-6BFFF9A092B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B7A71BB8-532B-49CD-B386-90810E7145A7}" type="datetimeFigureOut">
              <a:rPr lang="it-IT" smtClean="0"/>
              <a:pPr/>
              <a:t>06/07/2017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D79FE4-C4BE-411B-9DA2-6BFFF9A092B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B7A71BB8-532B-49CD-B386-90810E7145A7}" type="datetimeFigureOut">
              <a:rPr lang="it-IT" smtClean="0"/>
              <a:pPr/>
              <a:t>06/07/2017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47D79FE4-C4BE-411B-9DA2-6BFFF9A092B9}"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3000" r="-33000"/>
          </a:stretch>
        </a:blipFill>
        <a:effectLst/>
      </p:bgPr>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A71BB8-532B-49CD-B386-90810E7145A7}" type="datetimeFigureOut">
              <a:rPr lang="it-IT" smtClean="0"/>
              <a:pPr/>
              <a:t>06/07/2017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7D79FE4-C4BE-411B-9DA2-6BFFF9A092B9}"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ng.com/images/search?q=buteo+buteo&amp;id=589447ACF0D461DEF50994640BB3D6E6BDB5EB2B&amp;FORM=IQFRBA"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it.wikipedia.org/wiki/Bubo_bubo"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043608" y="1268760"/>
            <a:ext cx="5961856" cy="3744416"/>
          </a:xfrm>
        </p:spPr>
        <p:txBody>
          <a:bodyPr>
            <a:normAutofit fontScale="90000"/>
          </a:bodyPr>
          <a:lstStyle/>
          <a:p>
            <a:r>
              <a:rPr lang="it-IT" sz="7200" dirty="0" smtClean="0">
                <a:latin typeface="Algerian" pitchFamily="82" charset="0"/>
              </a:rPr>
              <a:t>Il parco della biodiversità   </a:t>
            </a:r>
            <a:endParaRPr lang="it-IT" sz="7200" dirty="0">
              <a:latin typeface="Algerian" pitchFamily="82" charset="0"/>
            </a:endParaRPr>
          </a:p>
        </p:txBody>
      </p:sp>
      <p:sp>
        <p:nvSpPr>
          <p:cNvPr id="3" name="Sottotitolo 2"/>
          <p:cNvSpPr>
            <a:spLocks noGrp="1"/>
          </p:cNvSpPr>
          <p:nvPr>
            <p:ph type="subTitle" idx="1"/>
          </p:nvPr>
        </p:nvSpPr>
        <p:spPr>
          <a:xfrm flipV="1">
            <a:off x="914400" y="3356991"/>
            <a:ext cx="7772400" cy="45719"/>
          </a:xfrm>
        </p:spPr>
        <p:txBody>
          <a:bodyPr>
            <a:normAutofit fontScale="25000" lnSpcReduction="20000"/>
          </a:bodyPr>
          <a:lstStyle/>
          <a:p>
            <a:endParaRPr lang="it-IT"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lum/>
          </a:blip>
          <a:srcRect/>
          <a:stretch>
            <a:fillRect l="-12000" r="-12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573016"/>
            <a:ext cx="8003232" cy="2736304"/>
          </a:xfrm>
        </p:spPr>
        <p:txBody>
          <a:bodyPr>
            <a:normAutofit fontScale="92500" lnSpcReduction="20000"/>
          </a:bodyPr>
          <a:lstStyle/>
          <a:p>
            <a:pPr>
              <a:buNone/>
            </a:pPr>
            <a:r>
              <a:rPr lang="it-IT" dirty="0" smtClean="0"/>
              <a:t>Il Parco della </a:t>
            </a:r>
            <a:r>
              <a:rPr lang="it-IT" dirty="0"/>
              <a:t>b</a:t>
            </a:r>
            <a:r>
              <a:rPr lang="it-IT" dirty="0" smtClean="0"/>
              <a:t>iodiversità mediterranea, conosciuto anche come parco della scuola agraria, si trova nel centro di Catanzaro ed è uno dei luoghi più amati della città calabrese.</a:t>
            </a:r>
          </a:p>
          <a:p>
            <a:pPr>
              <a:buNone/>
            </a:pPr>
            <a:r>
              <a:rPr lang="it-IT" dirty="0" smtClean="0"/>
              <a:t>Il Parco ha avuto un prestigioso riconoscimento, il premio nazionale La città  per il verde 2011 «per la pregevole varietà di progetti realizzati al fine di conservare non solo la natura, ma anche la storia dei luoghi». </a:t>
            </a:r>
            <a:endParaRPr lang="it-IT" dirty="0"/>
          </a:p>
        </p:txBody>
      </p:sp>
      <p:sp>
        <p:nvSpPr>
          <p:cNvPr id="5" name="Titolo 4"/>
          <p:cNvSpPr>
            <a:spLocks noGrp="1"/>
          </p:cNvSpPr>
          <p:nvPr>
            <p:ph type="title"/>
          </p:nvPr>
        </p:nvSpPr>
        <p:spPr>
          <a:xfrm>
            <a:off x="457200" y="260648"/>
            <a:ext cx="8229600" cy="1080120"/>
          </a:xfrm>
        </p:spPr>
        <p:txBody>
          <a:bodyPr/>
          <a:lstStyle/>
          <a:p>
            <a:r>
              <a:rPr lang="it-IT" dirty="0" smtClean="0"/>
              <a:t>                   </a:t>
            </a:r>
            <a:r>
              <a:rPr lang="it-IT" dirty="0" smtClean="0">
                <a:latin typeface="Algerian" pitchFamily="82" charset="0"/>
              </a:rPr>
              <a:t>IL PARCO</a:t>
            </a:r>
            <a:endParaRPr lang="it-IT" dirty="0">
              <a:latin typeface="Algerian" pitchFamily="82"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6000"/>
            <a:lum/>
          </a:blip>
          <a:srcRect/>
          <a:stretch>
            <a:fillRect l="-11000" r="-1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b="1" dirty="0" smtClean="0">
                <a:latin typeface="Algerian" pitchFamily="82" charset="0"/>
              </a:rPr>
              <a:t>IL LUOGO </a:t>
            </a:r>
            <a:endParaRPr lang="it-IT" b="1" dirty="0">
              <a:latin typeface="Algerian" pitchFamily="82" charset="0"/>
            </a:endParaRPr>
          </a:p>
        </p:txBody>
      </p:sp>
      <p:sp>
        <p:nvSpPr>
          <p:cNvPr id="3" name="Segnaposto contenuto 2"/>
          <p:cNvSpPr>
            <a:spLocks noGrp="1"/>
          </p:cNvSpPr>
          <p:nvPr>
            <p:ph idx="1"/>
          </p:nvPr>
        </p:nvSpPr>
        <p:spPr>
          <a:xfrm>
            <a:off x="457200" y="1935480"/>
            <a:ext cx="8229600" cy="2789664"/>
          </a:xfrm>
        </p:spPr>
        <p:txBody>
          <a:bodyPr/>
          <a:lstStyle/>
          <a:p>
            <a:endParaRPr lang="it-IT" dirty="0" smtClean="0"/>
          </a:p>
          <a:p>
            <a:pPr>
              <a:buNone/>
            </a:pPr>
            <a:r>
              <a:rPr lang="it-IT" dirty="0" smtClean="0"/>
              <a:t>Costituisce un polmone verde che si estende per oltre sessanta ettari.</a:t>
            </a:r>
          </a:p>
          <a:p>
            <a:pPr>
              <a:buNone/>
            </a:pPr>
            <a:r>
              <a:rPr lang="it-IT" dirty="0" smtClean="0"/>
              <a:t>Inaugurato nel 2004, nasce dalla riqualificazione ambientale della vecchia azienda della scuola agraria</a:t>
            </a:r>
            <a:endParaRPr lang="it-IT" dirty="0"/>
          </a:p>
        </p:txBody>
      </p:sp>
      <p:pic>
        <p:nvPicPr>
          <p:cNvPr id="1026" name="Picture 2" descr="Risultato immagine per parco agraria catanzaro"/>
          <p:cNvPicPr>
            <a:picLocks noChangeAspect="1" noChangeArrowheads="1"/>
          </p:cNvPicPr>
          <p:nvPr/>
        </p:nvPicPr>
        <p:blipFill>
          <a:blip r:embed="rId3" cstate="print"/>
          <a:srcRect/>
          <a:stretch>
            <a:fillRect/>
          </a:stretch>
        </p:blipFill>
        <p:spPr bwMode="auto">
          <a:xfrm>
            <a:off x="1619672" y="4293096"/>
            <a:ext cx="5328592" cy="2564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l="-12000" r="-1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dirty="0" smtClean="0">
                <a:latin typeface="Algerian" pitchFamily="82" charset="0"/>
              </a:rPr>
              <a:t>La natura</a:t>
            </a:r>
            <a:endParaRPr lang="it-IT" dirty="0">
              <a:latin typeface="Algerian" pitchFamily="82" charset="0"/>
            </a:endParaRPr>
          </a:p>
        </p:txBody>
      </p:sp>
      <p:sp>
        <p:nvSpPr>
          <p:cNvPr id="3" name="Segnaposto contenuto 2"/>
          <p:cNvSpPr>
            <a:spLocks noGrp="1"/>
          </p:cNvSpPr>
          <p:nvPr>
            <p:ph idx="1"/>
          </p:nvPr>
        </p:nvSpPr>
        <p:spPr/>
        <p:txBody>
          <a:bodyPr>
            <a:normAutofit lnSpcReduction="10000"/>
          </a:bodyPr>
          <a:lstStyle/>
          <a:p>
            <a:pPr>
              <a:buNone/>
            </a:pPr>
            <a:r>
              <a:rPr lang="it-IT" dirty="0" smtClean="0"/>
              <a:t>Sono circa 50000 le piante presenti: pioppi, castagni, ulivi, cipressi, mirti, sambuchi, lecci, ontani, querce, ginestre, corbezzoli, oleandri, allori, salici etc.</a:t>
            </a:r>
          </a:p>
          <a:p>
            <a:pPr>
              <a:buNone/>
            </a:pPr>
            <a:r>
              <a:rPr lang="it-IT" dirty="0" smtClean="0"/>
              <a:t>Accanto alle piante tipiche della macchia mediterranea vivono quelle dal sapore esotico: eucalipti australiani, robinie americane, fichi d’india, cedri dell’atlante…</a:t>
            </a:r>
          </a:p>
          <a:p>
            <a:pPr>
              <a:buNone/>
            </a:pPr>
            <a:r>
              <a:rPr lang="it-IT" dirty="0" smtClean="0"/>
              <a:t>Anche la fauna è ben rappresentata; sono presenti esemplari di gufi reali, pappagalli, aquile, gru coronate,  gheppi, aironi, civette e assioli, raccolti e curati nel centro veterinario del C.R.A.S. (Centro Recupero Animali Selvatici).</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blip>
          <a:srcRect/>
          <a:stretch>
            <a:fillRect l="-12000" r="-1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Algerian" pitchFamily="82" charset="0"/>
              </a:rPr>
              <a:t>                IL </a:t>
            </a:r>
            <a:r>
              <a:rPr lang="it-IT" dirty="0" err="1" smtClean="0">
                <a:latin typeface="Algerian" pitchFamily="82" charset="0"/>
              </a:rPr>
              <a:t>C.R.A.S.</a:t>
            </a:r>
            <a:endParaRPr lang="it-IT" dirty="0">
              <a:latin typeface="Algerian" pitchFamily="82" charset="0"/>
            </a:endParaRPr>
          </a:p>
        </p:txBody>
      </p:sp>
      <p:sp>
        <p:nvSpPr>
          <p:cNvPr id="3" name="Segnaposto contenuto 2"/>
          <p:cNvSpPr>
            <a:spLocks noGrp="1"/>
          </p:cNvSpPr>
          <p:nvPr>
            <p:ph idx="1"/>
          </p:nvPr>
        </p:nvSpPr>
        <p:spPr/>
        <p:txBody>
          <a:bodyPr/>
          <a:lstStyle/>
          <a:p>
            <a:r>
              <a:rPr lang="it-IT" dirty="0" smtClean="0"/>
              <a:t>Falchi, lanari, lupi e diversi altri animali sono stati recuperati e curati in questo centro, struttura unica nella provincia di Catanzaro. </a:t>
            </a:r>
          </a:p>
          <a:p>
            <a:r>
              <a:rPr lang="it-IT" dirty="0" smtClean="0"/>
              <a:t>Gli animali in difficoltà vengono portati direttamente da chi li soccorre o ritirati, dietro segnalazione, dal personale che lavora nel Centro.</a:t>
            </a:r>
          </a:p>
          <a:p>
            <a:r>
              <a:rPr lang="it-IT" dirty="0" smtClean="0"/>
              <a:t>Lo scopo di questi centri è di reinserire l’animale nel proprio habitat naturale; a volte  può restare ospite del centro per tutta la sua vita, perché in natura non riuscirebbe a sopravvivere</a:t>
            </a:r>
            <a:endParaRPr lang="it-IT"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8000"/>
            <a:lum/>
          </a:blip>
          <a:srcRect/>
          <a:stretch>
            <a:fillRect l="-18000" r="-18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Algerian" pitchFamily="82" charset="0"/>
              </a:rPr>
              <a:t>            la poiana</a:t>
            </a:r>
            <a:endParaRPr lang="it-IT" dirty="0">
              <a:latin typeface="Algerian" pitchFamily="82" charset="0"/>
            </a:endParaRPr>
          </a:p>
        </p:txBody>
      </p:sp>
      <p:sp>
        <p:nvSpPr>
          <p:cNvPr id="3" name="Segnaposto contenuto 2"/>
          <p:cNvSpPr>
            <a:spLocks noGrp="1"/>
          </p:cNvSpPr>
          <p:nvPr>
            <p:ph idx="1"/>
          </p:nvPr>
        </p:nvSpPr>
        <p:spPr/>
        <p:txBody>
          <a:bodyPr/>
          <a:lstStyle/>
          <a:p>
            <a:pPr>
              <a:buNone/>
            </a:pPr>
            <a:r>
              <a:rPr lang="it-IT" dirty="0" smtClean="0"/>
              <a:t>La poiana comune o anche </a:t>
            </a:r>
            <a:r>
              <a:rPr lang="it-IT" dirty="0" err="1" smtClean="0"/>
              <a:t>bozzago</a:t>
            </a:r>
            <a:r>
              <a:rPr lang="it-IT" dirty="0" smtClean="0"/>
              <a:t> è un rapace della famiglia </a:t>
            </a:r>
            <a:r>
              <a:rPr lang="it-IT" dirty="0" err="1" smtClean="0"/>
              <a:t>Accipitridae</a:t>
            </a:r>
            <a:r>
              <a:rPr lang="it-IT" dirty="0" smtClean="0"/>
              <a:t>.</a:t>
            </a:r>
          </a:p>
          <a:p>
            <a:pPr>
              <a:buNone/>
            </a:pPr>
            <a:r>
              <a:rPr lang="it-IT" dirty="0" smtClean="0"/>
              <a:t>Si può trovare negli ambienti forestali o in spazi aperti con una vegetazione erbacea.</a:t>
            </a:r>
          </a:p>
          <a:p>
            <a:pPr>
              <a:buNone/>
            </a:pPr>
            <a:r>
              <a:rPr lang="it-IT" dirty="0" smtClean="0"/>
              <a:t>È un predatore dalle scarse abilità, si comporta da puro </a:t>
            </a:r>
            <a:r>
              <a:rPr lang="it-IT" dirty="0" err="1" smtClean="0"/>
              <a:t>oppurtunista</a:t>
            </a:r>
            <a:r>
              <a:rPr lang="it-IT" dirty="0" smtClean="0"/>
              <a:t>. Le sue prede sono soprattutto roditori, lepri e conigli selvatici.</a:t>
            </a:r>
            <a:endParaRPr lang="it-IT" dirty="0"/>
          </a:p>
        </p:txBody>
      </p:sp>
      <p:pic>
        <p:nvPicPr>
          <p:cNvPr id="16386" name="Picture 2" descr="Risultato immagine per buteo buteo">
            <a:hlinkClick r:id="rId3" tooltip="Cerca immagini di buteo buteo"/>
          </p:cNvPr>
          <p:cNvPicPr>
            <a:picLocks noChangeAspect="1" noChangeArrowheads="1"/>
          </p:cNvPicPr>
          <p:nvPr/>
        </p:nvPicPr>
        <p:blipFill>
          <a:blip r:embed="rId4" cstate="print"/>
          <a:srcRect/>
          <a:stretch>
            <a:fillRect/>
          </a:stretch>
        </p:blipFill>
        <p:spPr bwMode="auto">
          <a:xfrm>
            <a:off x="5652120" y="4869160"/>
            <a:ext cx="2740893" cy="198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Effect transition="in" filter="fade">
                                      <p:cBhvr>
                                        <p:cTn id="22" dur="1000"/>
                                        <p:tgtEl>
                                          <p:spTgt spid="16386"/>
                                        </p:tgtEl>
                                      </p:cBhvr>
                                    </p:animEffect>
                                    <p:anim calcmode="lin" valueType="num">
                                      <p:cBhvr>
                                        <p:cTn id="23" dur="1000" fill="hold"/>
                                        <p:tgtEl>
                                          <p:spTgt spid="16386"/>
                                        </p:tgtEl>
                                        <p:attrNameLst>
                                          <p:attrName>ppt_x</p:attrName>
                                        </p:attrNameLst>
                                      </p:cBhvr>
                                      <p:tavLst>
                                        <p:tav tm="0">
                                          <p:val>
                                            <p:strVal val="#ppt_x"/>
                                          </p:val>
                                        </p:tav>
                                        <p:tav tm="100000">
                                          <p:val>
                                            <p:strVal val="#ppt_x"/>
                                          </p:val>
                                        </p:tav>
                                      </p:tavLst>
                                    </p:anim>
                                    <p:anim calcmode="lin" valueType="num">
                                      <p:cBhvr>
                                        <p:cTn id="24"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l="-33000" r="-33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1080120"/>
          </a:xfrm>
        </p:spPr>
        <p:txBody>
          <a:bodyPr/>
          <a:lstStyle/>
          <a:p>
            <a:r>
              <a:rPr lang="it-IT" dirty="0" smtClean="0">
                <a:latin typeface="Algerian" pitchFamily="82" charset="0"/>
              </a:rPr>
              <a:t>         Il gufo reale</a:t>
            </a:r>
            <a:endParaRPr lang="it-IT" dirty="0">
              <a:latin typeface="Algerian" pitchFamily="82" charset="0"/>
            </a:endParaRPr>
          </a:p>
        </p:txBody>
      </p:sp>
      <p:sp>
        <p:nvSpPr>
          <p:cNvPr id="3" name="Segnaposto contenuto 2"/>
          <p:cNvSpPr>
            <a:spLocks noGrp="1"/>
          </p:cNvSpPr>
          <p:nvPr>
            <p:ph idx="1"/>
          </p:nvPr>
        </p:nvSpPr>
        <p:spPr>
          <a:xfrm>
            <a:off x="467544" y="1484784"/>
            <a:ext cx="8229600" cy="4389120"/>
          </a:xfrm>
        </p:spPr>
        <p:txBody>
          <a:bodyPr/>
          <a:lstStyle/>
          <a:p>
            <a:pPr>
              <a:buNone/>
            </a:pPr>
            <a:r>
              <a:rPr lang="it-IT" dirty="0" smtClean="0"/>
              <a:t>Il gufo reale è un rapace che fa parte della famiglia degli Strigidi.</a:t>
            </a:r>
          </a:p>
          <a:p>
            <a:pPr>
              <a:buNone/>
            </a:pPr>
            <a:r>
              <a:rPr lang="it-IT" dirty="0" smtClean="0"/>
              <a:t>Il gufo passa tutta la vita in prossimità del suo nido che può trovarsi in una risega di un albero.</a:t>
            </a:r>
          </a:p>
          <a:p>
            <a:pPr>
              <a:buNone/>
            </a:pPr>
            <a:r>
              <a:rPr lang="it-IT" dirty="0" smtClean="0"/>
              <a:t>Si trova in quasi tutta Europa e in gran parte dell’ Asia centrale.</a:t>
            </a:r>
          </a:p>
          <a:p>
            <a:pPr>
              <a:buNone/>
            </a:pPr>
            <a:r>
              <a:rPr lang="it-IT" dirty="0" smtClean="0"/>
              <a:t>In Italia è presente dappertutto tranne che in Sicilia e in Sardegna.</a:t>
            </a:r>
          </a:p>
          <a:p>
            <a:pPr>
              <a:buNone/>
            </a:pPr>
            <a:endParaRPr lang="it-IT" dirty="0"/>
          </a:p>
        </p:txBody>
      </p:sp>
      <p:pic>
        <p:nvPicPr>
          <p:cNvPr id="19460" name="Picture 4" descr="Bubo bubo">
            <a:hlinkClick r:id="rId3" tooltip="Bubo bubo"/>
          </p:cNvPr>
          <p:cNvPicPr>
            <a:picLocks noChangeAspect="1" noChangeArrowheads="1"/>
          </p:cNvPicPr>
          <p:nvPr/>
        </p:nvPicPr>
        <p:blipFill>
          <a:blip r:embed="rId4" cstate="print"/>
          <a:srcRect/>
          <a:stretch>
            <a:fillRect/>
          </a:stretch>
        </p:blipFill>
        <p:spPr bwMode="auto">
          <a:xfrm>
            <a:off x="5652120" y="4797152"/>
            <a:ext cx="1839838" cy="18722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9460"/>
                                        </p:tgtEl>
                                        <p:attrNameLst>
                                          <p:attrName>style.visibility</p:attrName>
                                        </p:attrNameLst>
                                      </p:cBhvr>
                                      <p:to>
                                        <p:strVal val="visible"/>
                                      </p:to>
                                    </p:set>
                                    <p:animEffect transition="in" filter="fade">
                                      <p:cBhvr>
                                        <p:cTn id="31" dur="1000"/>
                                        <p:tgtEl>
                                          <p:spTgt spid="19460"/>
                                        </p:tgtEl>
                                      </p:cBhvr>
                                    </p:animEffect>
                                    <p:anim calcmode="lin" valueType="num">
                                      <p:cBhvr>
                                        <p:cTn id="32" dur="1000" fill="hold"/>
                                        <p:tgtEl>
                                          <p:spTgt spid="19460"/>
                                        </p:tgtEl>
                                        <p:attrNameLst>
                                          <p:attrName>ppt_x</p:attrName>
                                        </p:attrNameLst>
                                      </p:cBhvr>
                                      <p:tavLst>
                                        <p:tav tm="0">
                                          <p:val>
                                            <p:strVal val="#ppt_x"/>
                                          </p:val>
                                        </p:tav>
                                        <p:tav tm="100000">
                                          <p:val>
                                            <p:strVal val="#ppt_x"/>
                                          </p:val>
                                        </p:tav>
                                      </p:tavLst>
                                    </p:anim>
                                    <p:anim calcmode="lin" valueType="num">
                                      <p:cBhvr>
                                        <p:cTn id="33"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stretch>
            <a:fillRect l="-21000" r="-2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648072"/>
          </a:xfrm>
        </p:spPr>
        <p:txBody>
          <a:bodyPr>
            <a:normAutofit fontScale="90000"/>
          </a:bodyPr>
          <a:lstStyle/>
          <a:p>
            <a:r>
              <a:rPr lang="it-IT" dirty="0" smtClean="0">
                <a:latin typeface="Algerian" pitchFamily="82" charset="0"/>
              </a:rPr>
              <a:t>               La VISITA GUIDATA”</a:t>
            </a:r>
            <a:endParaRPr lang="it-IT" dirty="0">
              <a:latin typeface="Algerian" pitchFamily="82" charset="0"/>
            </a:endParaRPr>
          </a:p>
        </p:txBody>
      </p:sp>
      <p:sp>
        <p:nvSpPr>
          <p:cNvPr id="3" name="Segnaposto contenuto 2"/>
          <p:cNvSpPr>
            <a:spLocks noGrp="1"/>
          </p:cNvSpPr>
          <p:nvPr>
            <p:ph idx="1"/>
          </p:nvPr>
        </p:nvSpPr>
        <p:spPr>
          <a:xfrm>
            <a:off x="611560" y="1268760"/>
            <a:ext cx="8229600" cy="4389120"/>
          </a:xfrm>
        </p:spPr>
        <p:txBody>
          <a:bodyPr>
            <a:normAutofit lnSpcReduction="10000"/>
          </a:bodyPr>
          <a:lstStyle/>
          <a:p>
            <a:pPr>
              <a:buNone/>
            </a:pPr>
            <a:r>
              <a:rPr lang="it-IT" dirty="0" smtClean="0"/>
              <a:t>Siamo arrivati verso le 9:30 al Parco, abbiamo cominciato con la vista al </a:t>
            </a:r>
            <a:r>
              <a:rPr lang="it-IT" smtClean="0"/>
              <a:t>C.R.A.S.; due </a:t>
            </a:r>
            <a:r>
              <a:rPr lang="it-IT" dirty="0" smtClean="0"/>
              <a:t>della persone che lavorano al Centro ci hanno parlato del Parco in generale e delle attività svolte nel C.R.A.S. </a:t>
            </a:r>
          </a:p>
          <a:p>
            <a:pPr>
              <a:buNone/>
            </a:pPr>
            <a:r>
              <a:rPr lang="it-IT" dirty="0" smtClean="0"/>
              <a:t>Con la dottoressa abbiamo proseguito la visita e visto alcune gabbie con un’ aquila, una poiana e anche dei pappagalli esotici.</a:t>
            </a:r>
          </a:p>
          <a:p>
            <a:pPr>
              <a:buNone/>
            </a:pPr>
            <a:r>
              <a:rPr lang="it-IT" dirty="0" smtClean="0"/>
              <a:t>In seguito abbiamo visitato le gabbie del gufo reale, delle aquile, del grifone e dei magnifici pavoni.</a:t>
            </a:r>
          </a:p>
          <a:p>
            <a:pPr>
              <a:buNone/>
            </a:pPr>
            <a:r>
              <a:rPr lang="it-IT" dirty="0" smtClean="0"/>
              <a:t>La nostra mattinata al Parco si è conclusa</a:t>
            </a:r>
            <a:r>
              <a:rPr lang="it-IT" dirty="0"/>
              <a:t> </a:t>
            </a:r>
            <a:r>
              <a:rPr lang="it-IT" dirty="0" smtClean="0"/>
              <a:t>con la sosta nel laghetto, dove abbiamo ammirato i cigni.</a:t>
            </a:r>
            <a:endParaRPr lang="it-IT" dirty="0"/>
          </a:p>
        </p:txBody>
      </p:sp>
      <p:sp>
        <p:nvSpPr>
          <p:cNvPr id="1026" name="AutoShape 2" descr="Risultato immagine per parco agraria catanzaro stagno dei cigni"/>
          <p:cNvSpPr>
            <a:spLocks noChangeAspect="1" noChangeArrowheads="1"/>
          </p:cNvSpPr>
          <p:nvPr/>
        </p:nvSpPr>
        <p:spPr bwMode="auto">
          <a:xfrm>
            <a:off x="63500" y="-830263"/>
            <a:ext cx="2362200" cy="17335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672</TotalTime>
  <Words>532</Words>
  <Application>Microsoft Office PowerPoint</Application>
  <PresentationFormat>Presentazione su schermo (4:3)</PresentationFormat>
  <Paragraphs>30</Paragraphs>
  <Slides>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Algerian</vt:lpstr>
      <vt:lpstr>Calibri</vt:lpstr>
      <vt:lpstr>Constantia</vt:lpstr>
      <vt:lpstr>Wingdings 2</vt:lpstr>
      <vt:lpstr>Equinozio</vt:lpstr>
      <vt:lpstr>Il parco della biodiversità   </vt:lpstr>
      <vt:lpstr>                   IL PARCO</vt:lpstr>
      <vt:lpstr>                   IL LUOGO </vt:lpstr>
      <vt:lpstr>                La natura</vt:lpstr>
      <vt:lpstr>                IL C.R.A.S.</vt:lpstr>
      <vt:lpstr>            la poiana</vt:lpstr>
      <vt:lpstr>         Il gufo reale</vt:lpstr>
      <vt:lpstr>               La VISITA GUIDATA”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Home</dc:creator>
  <cp:lastModifiedBy>Utente</cp:lastModifiedBy>
  <cp:revision>60</cp:revision>
  <dcterms:created xsi:type="dcterms:W3CDTF">2017-06-04T17:41:30Z</dcterms:created>
  <dcterms:modified xsi:type="dcterms:W3CDTF">2017-07-06T08:09:37Z</dcterms:modified>
</cp:coreProperties>
</file>