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91" r:id="rId6"/>
    <p:sldId id="260" r:id="rId7"/>
    <p:sldId id="261" r:id="rId8"/>
    <p:sldId id="262" r:id="rId9"/>
    <p:sldId id="264" r:id="rId10"/>
    <p:sldId id="263" r:id="rId11"/>
    <p:sldId id="292" r:id="rId12"/>
    <p:sldId id="29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8779EB"/>
    <a:srgbClr val="66FFCC"/>
    <a:srgbClr val="16989A"/>
    <a:srgbClr val="EFE1F5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22514" y="2429691"/>
            <a:ext cx="10266817" cy="1005838"/>
          </a:xfrm>
        </p:spPr>
        <p:txBody>
          <a:bodyPr/>
          <a:lstStyle/>
          <a:p>
            <a:r>
              <a:rPr lang="it-IT" dirty="0" smtClean="0"/>
              <a:t>	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IMMUNITARIO E VACCINI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2542314" cy="137159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9468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4056" y="968188"/>
            <a:ext cx="8983261" cy="905847"/>
          </a:xfrm>
        </p:spPr>
        <p:txBody>
          <a:bodyPr/>
          <a:lstStyle/>
          <a:p>
            <a:r>
              <a:rPr lang="it-IT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TIPI DI VACCINO</a:t>
            </a:r>
            <a:endParaRPr lang="it-IT" b="1" dirty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10988" y="2008094"/>
            <a:ext cx="10766612" cy="378310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Il 27 dicembre, ha avuto </a:t>
            </a:r>
            <a:r>
              <a:rPr lang="it-IT" dirty="0" smtClean="0"/>
              <a:t>inizio la </a:t>
            </a:r>
            <a:r>
              <a:rPr lang="it-IT" dirty="0"/>
              <a:t>campagna vaccinale contro il Covid-19 in tutta l’Unione Europea.</a:t>
            </a:r>
          </a:p>
          <a:p>
            <a:r>
              <a:rPr lang="it-IT" dirty="0"/>
              <a:t>Il primo vaccino ad aver </a:t>
            </a:r>
            <a:r>
              <a:rPr lang="it-IT" dirty="0" smtClean="0"/>
              <a:t>ricevuto </a:t>
            </a:r>
            <a:r>
              <a:rPr lang="it-IT" dirty="0"/>
              <a:t>l’approvazione delle Agenzie </a:t>
            </a:r>
            <a:r>
              <a:rPr lang="it-IT" dirty="0" err="1" smtClean="0"/>
              <a:t>regolatorie</a:t>
            </a:r>
            <a:r>
              <a:rPr lang="it-IT" dirty="0" smtClean="0"/>
              <a:t>, EMA </a:t>
            </a:r>
            <a:r>
              <a:rPr lang="it-IT" dirty="0"/>
              <a:t>(</a:t>
            </a:r>
            <a:r>
              <a:rPr lang="it-IT" dirty="0" smtClean="0"/>
              <a:t>per </a:t>
            </a:r>
            <a:r>
              <a:rPr lang="it-IT" dirty="0"/>
              <a:t>l’Europa) e AIFA (per l’Italia), è il vaccino messo a punto dalla </a:t>
            </a:r>
            <a:r>
              <a:rPr lang="it-IT" b="1" dirty="0" smtClean="0"/>
              <a:t>Pfizer </a:t>
            </a:r>
            <a:r>
              <a:rPr lang="it-IT" dirty="0" smtClean="0"/>
              <a:t>E </a:t>
            </a:r>
            <a:r>
              <a:rPr lang="it-IT" dirty="0"/>
              <a:t>sarà questo vaccino a essere somministrato ai primi soggetti nella Fase I della campagna.</a:t>
            </a:r>
          </a:p>
          <a:p>
            <a:r>
              <a:rPr lang="it-IT" dirty="0"/>
              <a:t>Sono stati in seguito approvati da EMA e AIFA i vaccini Moderna e Astrazeneca (con alcune indicazioni di utilizzo</a:t>
            </a:r>
            <a:r>
              <a:rPr lang="it-IT" dirty="0" smtClean="0"/>
              <a:t>).Si </a:t>
            </a:r>
            <a:r>
              <a:rPr lang="it-IT" dirty="0"/>
              <a:t>tratta di vaccini con differenti caratteristiche e meccanismi d’azione, che tuttavia condividono un </a:t>
            </a:r>
            <a:r>
              <a:rPr lang="it-IT" b="1" dirty="0"/>
              <a:t>rigoroso percorso di sperimentazione</a:t>
            </a:r>
            <a:r>
              <a:rPr lang="it-IT" dirty="0"/>
              <a:t>.</a:t>
            </a:r>
          </a:p>
          <a:p>
            <a:r>
              <a:rPr lang="it-IT" dirty="0"/>
              <a:t>Il vaccino Pfizer-</a:t>
            </a:r>
            <a:r>
              <a:rPr lang="it-IT" dirty="0" err="1"/>
              <a:t>BioNTech</a:t>
            </a:r>
            <a:r>
              <a:rPr lang="it-IT" dirty="0"/>
              <a:t> e il vaccino Moderna utilizzano il </a:t>
            </a:r>
            <a:r>
              <a:rPr lang="it-IT" b="1" dirty="0"/>
              <a:t>mRNA per “educare”</a:t>
            </a:r>
            <a:r>
              <a:rPr lang="it-IT" dirty="0"/>
              <a:t> il sistema immunitario a riconoscere e neutralizzare molecole specifiche (antigeni) del SARS-CoV-2, in particolare la proteina S.</a:t>
            </a:r>
          </a:p>
        </p:txBody>
      </p:sp>
    </p:spTree>
    <p:extLst>
      <p:ext uri="{BB962C8B-B14F-4D97-AF65-F5344CB8AC3E}">
        <p14:creationId xmlns:p14="http://schemas.microsoft.com/office/powerpoint/2010/main" val="22410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 descr="The &lt;strong&gt;Empty&lt;/strong&gt; City, China | All &lt;strong&gt;cities&lt;/strong&gt; in China have a big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9" y="250963"/>
            <a:ext cx="5133848" cy="3424237"/>
          </a:xfrm>
        </p:spPr>
      </p:pic>
      <p:pic>
        <p:nvPicPr>
          <p:cNvPr id="10" name="Immagine 9" descr="Coronavirus, quello che c’è da sapere sulle &lt;strong&gt;terapie&lt;/strong&gt;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90" y="137057"/>
            <a:ext cx="6499412" cy="3652050"/>
          </a:xfrm>
          <a:prstGeom prst="rect">
            <a:avLst/>
          </a:prstGeom>
        </p:spPr>
      </p:pic>
      <p:pic>
        <p:nvPicPr>
          <p:cNvPr id="11" name="Immagine 10" descr="&lt;strong&gt;Covid&lt;/strong&gt;-19 negli &lt;strong&gt;ospedali&lt;/strong&gt;: la gestione del rischio incendi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77" y="3956236"/>
            <a:ext cx="4550324" cy="238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7021" y="0"/>
            <a:ext cx="10364451" cy="5294812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8779EB"/>
                </a:solidFill>
              </a:rPr>
              <a:t>GRAZIE PER L’ATTENZIONE</a:t>
            </a:r>
            <a:br>
              <a:rPr lang="it-IT" b="1" dirty="0" smtClean="0">
                <a:solidFill>
                  <a:srgbClr val="8779EB"/>
                </a:solidFill>
              </a:rPr>
            </a:br>
            <a:r>
              <a:rPr lang="it-IT" b="1" dirty="0" smtClean="0">
                <a:solidFill>
                  <a:srgbClr val="8779EB"/>
                </a:solidFill>
              </a:rPr>
              <a:t>MICHELA RENDA</a:t>
            </a:r>
            <a:br>
              <a:rPr lang="it-IT" b="1" dirty="0" smtClean="0">
                <a:solidFill>
                  <a:srgbClr val="8779EB"/>
                </a:solidFill>
              </a:rPr>
            </a:br>
            <a:r>
              <a:rPr lang="it-IT" b="1" dirty="0" smtClean="0">
                <a:solidFill>
                  <a:srgbClr val="8779EB"/>
                </a:solidFill>
              </a:rPr>
              <a:t>SOFIA CARDAMONE</a:t>
            </a:r>
            <a:br>
              <a:rPr lang="it-IT" b="1" dirty="0" smtClean="0">
                <a:solidFill>
                  <a:srgbClr val="8779EB"/>
                </a:solidFill>
              </a:rPr>
            </a:br>
            <a:r>
              <a:rPr lang="it-IT" b="1" dirty="0" smtClean="0">
                <a:solidFill>
                  <a:srgbClr val="8779EB"/>
                </a:solidFill>
              </a:rPr>
              <a:t>KAROLE CHIODO</a:t>
            </a:r>
            <a:br>
              <a:rPr lang="it-IT" b="1" dirty="0" smtClean="0">
                <a:solidFill>
                  <a:srgbClr val="8779EB"/>
                </a:solidFill>
              </a:rPr>
            </a:br>
            <a:r>
              <a:rPr lang="it-IT" b="1" dirty="0" smtClean="0">
                <a:solidFill>
                  <a:srgbClr val="8779EB"/>
                </a:solidFill>
              </a:rPr>
              <a:t>CONSUELO BEVACQUA</a:t>
            </a:r>
            <a:br>
              <a:rPr lang="it-IT" b="1" dirty="0" smtClean="0">
                <a:solidFill>
                  <a:srgbClr val="8779EB"/>
                </a:solidFill>
              </a:rPr>
            </a:br>
            <a:r>
              <a:rPr lang="it-IT" b="1" dirty="0" smtClean="0">
                <a:solidFill>
                  <a:srgbClr val="8779EB"/>
                </a:solidFill>
              </a:rPr>
              <a:t>2A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>
              <a:solidFill>
                <a:srgbClr val="99663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4232366" y="5294812"/>
            <a:ext cx="4275908" cy="4963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96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8779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IMMUNITARIO</a:t>
            </a:r>
            <a:endParaRPr lang="it-IT" b="1" dirty="0">
              <a:solidFill>
                <a:srgbClr val="8779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sistema immunitario ha lo scopo di difendere l'organismo dagli invasori esterni (</a:t>
            </a:r>
            <a:r>
              <a:rPr lang="it-IT" dirty="0">
                <a:solidFill>
                  <a:srgbClr val="8779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virus, batteri, funghi e parassiti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che possono penetrare al suo interno attraverso l'aria inalata, il cibo ingerito, i rapporti sessuali, le ferite ecc.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 Sistema immunitario, Oltre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patogeni (microrganismi potenzialmente in grado di provocare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malattie), combatte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anche le cellule dell'organismo che presentano anomalie, come quelle tumorali, danneggiate o infettate da virus.</a:t>
            </a:r>
          </a:p>
        </p:txBody>
      </p:sp>
    </p:spTree>
    <p:extLst>
      <p:ext uri="{BB962C8B-B14F-4D97-AF65-F5344CB8AC3E}">
        <p14:creationId xmlns:p14="http://schemas.microsoft.com/office/powerpoint/2010/main" val="256670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Come ti armo il corpo contro il cancro | Science 4 Lif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0" y="332132"/>
            <a:ext cx="4762500" cy="3314700"/>
          </a:xfrm>
          <a:prstGeom prst="rect">
            <a:avLst/>
          </a:prstGeom>
        </p:spPr>
      </p:pic>
      <p:pic>
        <p:nvPicPr>
          <p:cNvPr id="7" name="Segnaposto contenuto 6" descr="10 cattive abitudini che indeboliscono il &lt;strong&gt;sistema&lt;/strong&gt; ...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75" y="618517"/>
            <a:ext cx="4423520" cy="4397879"/>
          </a:xfrm>
        </p:spPr>
      </p:pic>
      <p:pic>
        <p:nvPicPr>
          <p:cNvPr id="8" name="Immagine 7" descr="Ecco il &lt;strong&gt;virus&lt;/strong&gt; preistorico gigante - Wir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5" y="3933217"/>
            <a:ext cx="5042263" cy="281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169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VACCINI</a:t>
            </a:r>
            <a:endParaRPr lang="it-IT" b="1" dirty="0">
              <a:solidFill>
                <a:srgbClr val="169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dirty="0"/>
              <a:t>I vaccini sono preparati biologici costituiti da microrganismi uccisi o attenuati, oppure da alcuni loro </a:t>
            </a:r>
            <a:r>
              <a:rPr lang="it-IT" dirty="0" smtClean="0"/>
              <a:t>antigeni. Generalmente </a:t>
            </a:r>
            <a:r>
              <a:rPr lang="it-IT" dirty="0"/>
              <a:t>i vaccini contengono anche acqua sterile (o una soluzione fisiologica a base salina) e alcuni possono contenere, in piccole quantità, anche un adiuvante per migliorare la risposta del sistema immunitario, un conservante </a:t>
            </a:r>
            <a:r>
              <a:rPr lang="it-IT" dirty="0" smtClean="0"/>
              <a:t>per </a:t>
            </a:r>
            <a:r>
              <a:rPr lang="it-IT" dirty="0"/>
              <a:t>prevenire la contaminazione del vaccino da parte di </a:t>
            </a:r>
            <a:r>
              <a:rPr lang="it-IT" dirty="0" smtClean="0"/>
              <a:t>batteri.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370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contenuto 8" descr="Tra fake news e no vax rimangono poche certezze: i &lt;strong&gt;vaccini&lt;/strong&gt;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2" y="313717"/>
            <a:ext cx="5883777" cy="3309625"/>
          </a:xfrm>
        </p:spPr>
      </p:pic>
      <p:pic>
        <p:nvPicPr>
          <p:cNvPr id="10" name="Immagine 9" descr="&lt;strong&gt;Vaccini&lt;/strong&gt; facoltativi, ecco chi li rifiuta - Wired.i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5" y="3930054"/>
            <a:ext cx="5057387" cy="2845308"/>
          </a:xfrm>
          <a:prstGeom prst="rect">
            <a:avLst/>
          </a:prstGeom>
        </p:spPr>
      </p:pic>
      <p:pic>
        <p:nvPicPr>
          <p:cNvPr id="11" name="Immagine 10" descr="DECRETO &lt;strong&gt;VACCINI&lt;/strong&gt;: UN APPROFONDIMENTO DI TUTTA LA QUESTION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02" y="618517"/>
            <a:ext cx="5109754" cy="51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7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FUNZIONANO?</a:t>
            </a:r>
            <a:endParaRPr lang="it-IT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788893" y="2062292"/>
            <a:ext cx="10614213" cy="3666155"/>
          </a:xfrm>
        </p:spPr>
        <p:txBody>
          <a:bodyPr>
            <a:normAutofit/>
          </a:bodyPr>
          <a:lstStyle/>
          <a:p>
            <a:r>
              <a:rPr lang="it-IT" dirty="0"/>
              <a:t>Una volta somministrati, i vaccini simulano il primo contatto con l’agente infettivo evocando una risposta </a:t>
            </a:r>
            <a:r>
              <a:rPr lang="it-IT" dirty="0" smtClean="0"/>
              <a:t>immunologica (immunità umorale e cellulare) simile a quella causata dall’infezione naturale, senza </a:t>
            </a:r>
            <a:r>
              <a:rPr lang="it-IT" dirty="0"/>
              <a:t>però causare la malattia e le sue complicanze. Il principio alla base di questo meccanismo è la memoria immunologica: la capacità del sistema immunitario di ricordare quali microrganismi estranei hanno attaccato il nostro organismo in passato e di rispondere </a:t>
            </a:r>
            <a:r>
              <a:rPr lang="it-IT" dirty="0" smtClean="0"/>
              <a:t>velocemente. </a:t>
            </a:r>
            <a:r>
              <a:rPr lang="it-IT" dirty="0"/>
              <a:t>Senza le vaccinazioni, il nostro corpo può impiegare anche due settimane di tempo per produrre una quantità di anticorpi sufficiente a contrastare l’invasore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51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Tutto quello che c’è da sapere sui &lt;strong&gt;vaccini&lt;/strong&gt; - Wired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9" y="314046"/>
            <a:ext cx="5458602" cy="3047720"/>
          </a:xfrm>
        </p:spPr>
      </p:pic>
      <p:pic>
        <p:nvPicPr>
          <p:cNvPr id="5" name="Immagine 4" descr="Sentenza sui danni da &lt;strong&gt;vaccini&lt;/strong&gt;, perché non ci dobbiam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57" y="1326777"/>
            <a:ext cx="5168759" cy="4733364"/>
          </a:xfrm>
          <a:prstGeom prst="rect">
            <a:avLst/>
          </a:prstGeom>
        </p:spPr>
      </p:pic>
      <p:pic>
        <p:nvPicPr>
          <p:cNvPr id="6" name="Immagine 5" descr="&lt;strong&gt;Vaccini&lt;/strong&gt;, stop all'obbligo ed esami prevaccinali, l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8" y="3762485"/>
            <a:ext cx="5188884" cy="29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2397" y="125458"/>
            <a:ext cx="10364451" cy="1596177"/>
          </a:xfrm>
        </p:spPr>
        <p:txBody>
          <a:bodyPr/>
          <a:lstStyle/>
          <a:p>
            <a:r>
              <a:rPr lang="it-IT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CORONAVIRUS</a:t>
            </a:r>
            <a:endParaRPr lang="it-IT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85492" y="1345115"/>
            <a:ext cx="10363826" cy="2545567"/>
          </a:xfrm>
        </p:spPr>
        <p:txBody>
          <a:bodyPr>
            <a:normAutofit lnSpcReduction="10000"/>
          </a:bodyPr>
          <a:lstStyle/>
          <a:p>
            <a:r>
              <a:rPr lang="it-IT" dirty="0"/>
              <a:t>La sindrome respiratoria acuta grave Coronavirus-2 (SARS-CoV-2) è il nome dato al nuovo coronavirus del 2019. COVID-19 è il nome dato alla malattia associata al </a:t>
            </a:r>
            <a:r>
              <a:rPr lang="it-IT" dirty="0" smtClean="0"/>
              <a:t>virus.SARS-CoV-2 </a:t>
            </a:r>
            <a:r>
              <a:rPr lang="it-IT" dirty="0"/>
              <a:t>è un nuovo ceppo di coronavirus che non è stato precedentemente identificato </a:t>
            </a:r>
            <a:r>
              <a:rPr lang="it-IT" dirty="0" smtClean="0"/>
              <a:t>nell’ </a:t>
            </a:r>
            <a:r>
              <a:rPr lang="it-IT" dirty="0"/>
              <a:t>uomo. La maggior parte delle persone che contraggono il virus sviluppa sintomi lievi o moderati e guarisce senza aver bisogno di particolari </a:t>
            </a:r>
            <a:r>
              <a:rPr lang="it-IT" dirty="0" smtClean="0"/>
              <a:t>cure, invece una piccola parte dei contagi ha bisogno della terapia intensiva per guarire.</a:t>
            </a:r>
          </a:p>
        </p:txBody>
      </p:sp>
      <p:pic>
        <p:nvPicPr>
          <p:cNvPr id="5" name="Immagine 4" descr="&lt;strong&gt;Covid&lt;/strong&gt;-19 – Wikiped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65" y="3890682"/>
            <a:ext cx="4386913" cy="259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6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 &lt;strong&gt;vaccini&lt;/strong&gt; &lt;strong&gt;anti&lt;/strong&gt; &lt;strong&gt;Covid&lt;/strong&gt;-19 a confronto, tra Pfizer-Biontech e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4" y="206140"/>
            <a:ext cx="6093981" cy="3424237"/>
          </a:xfrm>
        </p:spPr>
      </p:pic>
      <p:pic>
        <p:nvPicPr>
          <p:cNvPr id="5" name="Immagine 4" descr="Medico tedesco: il &lt;strong&gt;vaccino&lt;/strong&gt; per il &lt;strong&gt;COVID&lt;/strong&gt;-19 “potrebb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95141"/>
            <a:ext cx="5471272" cy="33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129</TotalTime>
  <Words>386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Tw Cen MT</vt:lpstr>
      <vt:lpstr>Goccia</vt:lpstr>
      <vt:lpstr> SISTEMA IMMUNITARIO E VACCINI</vt:lpstr>
      <vt:lpstr>SISTEMA IMMUNITARIO</vt:lpstr>
      <vt:lpstr>Presentazione standard di PowerPoint</vt:lpstr>
      <vt:lpstr>VACCINI</vt:lpstr>
      <vt:lpstr>Presentazione standard di PowerPoint</vt:lpstr>
      <vt:lpstr>COME FUNZIONANO?</vt:lpstr>
      <vt:lpstr>Presentazione standard di PowerPoint</vt:lpstr>
      <vt:lpstr>CORONAVIRUS</vt:lpstr>
      <vt:lpstr>Presentazione standard di PowerPoint</vt:lpstr>
      <vt:lpstr>TIPI DI VACCINO</vt:lpstr>
      <vt:lpstr>Presentazione standard di PowerPoint</vt:lpstr>
      <vt:lpstr>GRAZIE PER L’ATTENZIONE MICHELA RENDA SOFIA CARDAMONE KAROLE CHIODO CONSUELO BEVACQUA 2A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IMMUNITARIO E VACCINI</dc:title>
  <dc:creator>Utente</dc:creator>
  <cp:lastModifiedBy>Utente</cp:lastModifiedBy>
  <cp:revision>12</cp:revision>
  <dcterms:created xsi:type="dcterms:W3CDTF">2021-02-22T16:35:16Z</dcterms:created>
  <dcterms:modified xsi:type="dcterms:W3CDTF">2021-03-02T17:24:36Z</dcterms:modified>
</cp:coreProperties>
</file>