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83" r:id="rId2"/>
    <p:sldId id="260" r:id="rId3"/>
    <p:sldId id="289" r:id="rId4"/>
    <p:sldId id="292" r:id="rId5"/>
    <p:sldId id="294" r:id="rId6"/>
    <p:sldId id="290" r:id="rId7"/>
    <p:sldId id="284" r:id="rId8"/>
    <p:sldId id="302" r:id="rId9"/>
    <p:sldId id="301" r:id="rId10"/>
    <p:sldId id="274" r:id="rId11"/>
    <p:sldId id="295" r:id="rId12"/>
    <p:sldId id="297" r:id="rId13"/>
    <p:sldId id="298" r:id="rId14"/>
    <p:sldId id="299" r:id="rId15"/>
    <p:sldId id="304" r:id="rId16"/>
    <p:sldId id="305" r:id="rId17"/>
    <p:sldId id="306"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12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D8503-F0A0-4C6A-A37D-ADEA73973DDA}" type="datetimeFigureOut">
              <a:rPr lang="it-IT" smtClean="0"/>
              <a:pPr/>
              <a:t>08/03/2021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C1FA4-DC75-416F-9341-C061D57ECB5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6465BE-2C62-472D-81FC-8F071C7F09A8}" type="datetimeFigureOut">
              <a:rPr lang="it-IT" smtClean="0"/>
              <a:pPr/>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D5714-CF04-42F1-8016-D3E0BC31CAD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465BE-2C62-472D-81FC-8F071C7F09A8}" type="datetimeFigureOut">
              <a:rPr lang="it-IT" smtClean="0"/>
              <a:pPr/>
              <a:t>08/03/2021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D5714-CF04-42F1-8016-D3E0BC31CAD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nmi.it/bollettino-coronaviru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it.wikipedia.org/wiki/DNA" TargetMode="External"/><Relationship Id="rId7" Type="http://schemas.openxmlformats.org/officeDocument/2006/relationships/hyperlink" Target="https://it.wikipedia.org/wiki/Lipidi" TargetMode="External"/><Relationship Id="rId2" Type="http://schemas.openxmlformats.org/officeDocument/2006/relationships/hyperlink" Target="https://it.wikipedia.org/wiki/Virioni" TargetMode="External"/><Relationship Id="rId1" Type="http://schemas.openxmlformats.org/officeDocument/2006/relationships/slideLayout" Target="../slideLayouts/slideLayout4.xml"/><Relationship Id="rId6" Type="http://schemas.openxmlformats.org/officeDocument/2006/relationships/hyperlink" Target="https://it.wikipedia.org/wiki/Capside" TargetMode="External"/><Relationship Id="rId5" Type="http://schemas.openxmlformats.org/officeDocument/2006/relationships/hyperlink" Target="https://it.wikipedia.org/wiki/Proteina" TargetMode="External"/><Relationship Id="rId4" Type="http://schemas.openxmlformats.org/officeDocument/2006/relationships/hyperlink" Target="https://it.wikipedia.org/wiki/RN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it.wikipedia.org/wiki/Nucleocapside" TargetMode="External"/><Relationship Id="rId3" Type="http://schemas.openxmlformats.org/officeDocument/2006/relationships/hyperlink" Target="https://it.wikipedia.org/wiki/Virione" TargetMode="External"/><Relationship Id="rId7" Type="http://schemas.openxmlformats.org/officeDocument/2006/relationships/hyperlink" Target="https://it.wikipedia.org/wiki/Membrana_cellulare" TargetMode="Externa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hyperlink" Target="https://it.wikipedia.org/wiki/Pericapside" TargetMode="External"/><Relationship Id="rId11" Type="http://schemas.openxmlformats.org/officeDocument/2006/relationships/hyperlink" Target="https://it.wikipedia.org/wiki/Capside" TargetMode="External"/><Relationship Id="rId5" Type="http://schemas.openxmlformats.org/officeDocument/2006/relationships/hyperlink" Target="https://it.wikipedia.org/wiki/Spike_(virologia)" TargetMode="External"/><Relationship Id="rId10" Type="http://schemas.openxmlformats.org/officeDocument/2006/relationships/hyperlink" Target="https://it.wikipedia.org/wiki/RNA" TargetMode="External"/><Relationship Id="rId4" Type="http://schemas.openxmlformats.org/officeDocument/2006/relationships/hyperlink" Target="https://it.wikipedia.org/wiki/Proteine" TargetMode="External"/><Relationship Id="rId9" Type="http://schemas.openxmlformats.org/officeDocument/2006/relationships/hyperlink" Target="https://it.wikipedia.org/wiki/Genom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JAAAABsCAYAAACFFjvaAAAgAElEQVR4Xu19B7QkV3nmV1WdX85hck4KwyhaEhKSAIGEWCMOCIOMSTbePcbA2sew9jqsz1lk9uCD1wv2AkYsyAIZEAgLLAlQYoSQ0ARpgian997My/l1rrDn+++91fWeRpoZ5gFCr2umT7/uqrrVde/X///9sa0gCAJUt+oM/IIzYFUB9AvOXPU0mYEqgKpAOK8ZqALovKavenIVQFUMnNcMVAF0XtNXPbkKoCoGzmsGqgA6r+mrnlwFUBUD5zUDLwLQnjEg5QADeeCqDsC2zmv8lzx55wjAoTe3zj6k5AHbhoHL24GxInDfMeCaTuDC5l/O56iOen4z8CIA/dsRoC4ObB8BuJhFD1hZDwwXgI9sAj67G5guA0tqgEwMSMWAXaNATRxoTwFtaeDpQeBD64FvHgVyLvCGxcCDPcCKemD/BNCdAQ5MAFd3As+PAivqgJ4ZdSyP4fWH88ClbcBgHtjQCFzXfX43Wj37lzMDLwLQD3qAh3rVIsdsBaAXxoGGBPA/LgXuPqSA1ZsFXF8tLhd/ca0CEiXFkwPAJzYD3zgMuAGwuAb4+RBwRbsC2rEpYLKkpM9zI8AlbUDZV9fyAwWag5PAW5cpML19hQJqdXvlzcBpORAXMm5X1BeBQlUWVWeeD1j6PR6fdNTNEQCMrhEQ9x8H3rJMSSq+59izj+FrnhuzKvvMFPGaBLB5fuVNXfUTcQaqJLqKg/OagSqAzmv6qidXAVTFwHnNQBVA5zV91ZOrAKpi4LxmoAqg85q+6skCoNWLrjrHmbCBgJ5kC5ZlIYAF29Z2fGQkG+o9y6b97sAObAQWz5JXsCy+b+tx1Gv1Hs1D/Vr26+O4X/45cl1bn8vjZQ/HlvfVUTKO/jzyWj4z3+QI+vPr/drDEJ5TOU+NwtfyMGPIq0o28L8d/PQ5zuGr4/BfEECOOHZkwTiRkYVX06KmnwvMxbIsegHVgof7omCQxZ8DIA0wNQYhoZacIBS4ECjhGAYMEQDRSRUutv4sst48hq+VHysERmQ9DfwIFrk9c55cOXqHFQDde+DvXh2IOMe7+AUAxCmnBNIAEomhAFDZlAww7ytwcEGNbDCSRoFKgMD9EeliWQSMGtu2KHH0ub66vgBIJJuSPnZgJJD+PBxLA8gWoFNO8mMbkM2WQKuWrsfxvoOoqa1HKVuA6xXD25Gvgx7LmSN51EEB7j1w5zlO/avj8HMAkFqEgAsZfpM1mORbqqSN+sbOBo9ZcPjqu01wKMApKSKqyKguDQ5KrVDRyPH6XBm7IoFmAygKxKgqC5CuS6KpZTHyE9OYnhxV4LICrFm9FocPH8CKpatQKgCtzUnkZuIYGjmKbCFPT6sSU/zC6E8kbnUjfDS67j3wqVcHIs7xLs4BQGapDJDUggawEThJ2H5ZXhMWfE+URSg5qPK4w0gNw2+0+pOF0XxJ8xjListoMoasoOJChncp8BllQ7alOVEoydTRRqMm62201VwBxD0M9GzTkgu4YPVG5Mf6MVrMoy6ohdNowy8DHQ0dGJqcxsBwj5IxAiDAFjxFAKQn/F92fBK9vb2ora1FPB5HZ2en7PF9Hz09PVi+fPk5Lg0wPT2NXC6Hjo6Olzx3cHAQpVIJiUTiZY8754uf5QkvApDMP+dH/tCTJVPnI7DiEuwqtS6B5ZUxdfGHkB5+DhOr3oMgn4NTmkH98HOo23+vipvpxRdJIt9YW9ROSIpDaaPo8CyVR5otUklBw0irEEwGaLJHKLmWZEYVGgApmDtpH7XJNrhlD4WZaSxZ1o6Mk8bQ0CgakkVs2fwaHNtWgGUVMJNKImOPIVG/FC8c3gbPK1cAJKpQqcfodvfev8J3vvMdAcypU6eQSqXgOI6Aqb6+HnV1dTh58qTsn5qaQk1NDWKxmCz8Lbfcgh07duD48eMiaV3XlXPHxsawevVqTE5OyvV57sqVK7F//36sWbNGnnmdmZkZXHHFFbjqqnM1hs4SJS9z2GkAZCGIJRDEk7DzM0qeBAE8LqYTx+gNf4Rs2xth50bhpVrgexkEHhCQmwRA0i9g8RMfRSzbJxJCcQdjbdlikSkLS4GqQp41YLXkUQTZEXUYVXdKAhnepRhJSKYp4ULQGiAZ2h7AsW3RPlx8AryzqQmwh7GydRVWFxuQPexjJp5G38w4RhvGkGlOolzyMTI5Cs/zNPH21WeKWHic36/v/xs8+uij2Lt3ryw2JU4+nxeQjI6OyoOgWLZsmYCqXC6jv78fzc3NuP766/H1r39dAJLNZrFhwwYBB6VYY2OjjENQXXjhhSJteMyBAwdkzNe85jUoFosCrFcMgJQEsmE5FsqNHbD8AF5jO1wrjew174efT6Jc2w23FIdfjMmEwVNggQ80jz6Npl3/jERhPORLShrZCDItsKwk7MI4bN/Tak4T4MDRUstwIkohzX2MpRZRZSKdRBIpINJCk2e+J1xJEWWqnagpztVf3t2N7FQfupamkTlWwqZCFxpT3fCnHRypL+K424uJ2DRamtdg/8l91EWzzHjjJjBfzm/s/8vwe0qw8UHpYjYCgNLXEH++z2O4EVjcT2D8+Mc/FiBxTimlbrrpJnkdHcuoRlGrliX7CdRfx3ZGDqT8PJokw4KfzABuEX5NK6Y2vw3jXbcj8AG4loCHWww+EoGL9oGnkdjzz5i56EPw6jah6cgPUKpvglNzMVIDDwNeAGvqCGyfeR0TcEQkxbS5HzXXjQtA8yCRTkp1KetNA0dzJQJIcRUtKUTSGUBpW8+ysW5FN06NPofESApXjcaxCh0otDXjWHIa/fl+uCvXYGhkDNP5ST0H6v606TBrvb6+77//Otbv137NswCQMWGVGc7Z821Flyeueg/GVrxXpJABEOFWa5eA8iTgN6Hp5P3ItV8By1qM5pGnkZjag5Lnwq7rQiqXRTmVQbzso5BoRzzeDssdgV8qI5btQWz6GOwygaVdABGXgbLKaKkpFRma+dqhKHRbVJpRYVGfj4WG2lpsXFWH5/c8hsmhMpaVm7DWq0W6ezHKmMBASxyHx1ysWLwGJ04eRxBQdVV8h5qehwv4jX1/8ZKLGSW6lDIkxm1tbedMenku+VNXV5dc61wIOtUlVSGvSz4W3bjv6aefxjXXXCP7z2U7I4DUYOQtml1TZNo2SmuvxNBV/w3lXD0Cph2KiR4gFeQkccz304h5AdLZXuEeCd9FzaHvIdu1BXXpTlijh1GKJWHHasXRGNRuQlB24NhFwEuLSrS9Mmr7vgZMHTiNX4kcypjzmiuJ5Rd6oARYccfCsrp6tGTqMZzL49T0ODw/EGm3tK0NyZmncGBiBOUpoMPPoLm2DlZrO3JIA7EOjE2PqinQ3EnxNsWgo30pvvrcn+K+++7DxMQE2tvbkclkQOBQtVBVjY+PI5lMolAoCDEml+HCEQxDQ0MhKeZrWm1UWTxu165dcgyBw/eo6vjMMd/1rnfh29/+tqi+9evXy/Hf//73Zd/ixYuFfJMf8TX5FEl5Q0ODAImW3dVXXy2fmYAi8b/ooouwZ88evPOd7zxrcJ8VgOQbLmEI5eop1TRg7C3/CzPWWqW+yH+YoRgESDhlsYmcwEHM47fWRsz1kMn3w7JjqB3Ygel0HZKZTYjl++Hk+xCf2I9YuYBC5xa41nLEy+PwGjfDdotI8ZjBH8KCh6A4DptkVsj5bIeiUlfGmlNGPzMaL+9qxVongQavE0MzDibrcnikb58gIpVIoDFZQhz9cIMGlPxBxNEtWZVThRQWtS3CqaGTQrx5vJFAWhvq9xW+vrztj3HvvffKQhM0BAgtJC5OS0uLAMgAikSaZJsLT2LMYwwp5ut0Oi1fBC5+X1+fkGoCh+AkaHkNguXaa6/FXXfdJWAhOGmZ7d69W3gWgTo8PIylS5fK3yTrPJ/kndelpOHxX/va1wR8dBmQ3BO8H/7wh4Xsn812RgCFZnNgo5xKY2b9WzC98maUU4sQBDFtfVECAU4MiPsB4gwVuEBtdkhAYrku/PpVSJVmEJvug1WeQKH1SqSCDFLb/wZBaVyW3u26HMWuO2B5MTjCp6iGKC3yAFJIWGU44zsRH3hQwhtyhPZiV+CjSDXPTcViuKUjhRuXrUd6VwI7BrMYXQbcP/YCAo+ixEc8ZmFdSwKHR8tY1l6Lw6emsK5zKY4O9MEnSRUupcidzIUG09zJ/cYLn5RFpiq44IILxHQ3EsoQXS4s3yNpNkSZfxt1ZPZFxyaICEhzHIHJv+eS9NMt9lwyz2uahyHl/MyGgM/9TPMEIIYtLHipDAbe+k/Ip1YoskwDQpNmTrDlWcjYPmLeBFynCem8h9YnPwYrNwjYDqxl1wOlIlwnDTRtgFt/MepmTsLe+znQD2AnG1Facivcuqu5rupBc1v7W2wESARl1Lin4J34N1h+Uas1EmltbZngqlZjlEM3dLn4LTeJrv4OTC9vxgteAQ8MH0dRW0AVgFhob2rE0PiEgNa4LgmYaC64cjwbJ1DFGfT1vZ84m/l+1R3zMhJIcR6lviwUFl+IU6//B3geiWuAgGpLg8iyA5E4SdtH3Pbg+zEkSgFajj8AZ+ApFOtXoLzkt1FDwPV8E8nuG2EP74QzPQJ3+jCs1gsQLLkFJWsJLHIpLqCvLSlZQB+Z8hTSE8/DLQ8C2V4Efg42zX56Z+R/6IrU1pfycl/ZDrSVT6Ehn0CsphUHvVpsn5gOOV2j66PRsdGjHTvGPBfwau4jANKgMqEwRaL1NwjAPXv+7FUHjrO5oTMASEexAcxsvhVj6+9AMdapgKN9PsJ9WEERBGgsjSAxeRCFlk2w/HrECyeBZCcc3xFAxPJDaDrxANyhp1TszI6hfMF/hp++AJZP3qTGpfri4sVtF8lyDpnpfSgOPwWvNB2a7eLRthMIfE/F6UVvkUwDNq1E7QeiBdeSdrAk7WOmnEBf3kPZ9bHcKeD6/CGs7sjgsfI6PD5TCk19AUskkq/yAPQ96z9mSyIC6E9lvp955hkh0CMjI+Lo27x5s/AVo6bOJqzBMRgSIfehc5K8hSR3y5YtOHjwoDgPf/SjH2HdunXCXXg9+ou2bt0qHOjd7363OCB/+tOfYsmSJeIBv+yyy4RwU/29/e1vn+WPOhugvNQxL8uBTAiB01dYtBYDN/49XL8Oju/DgY+y54gkipH3BEA8cJFEgUEP2H6deLCTQYB4cQBBsg0x10fmZ38Bv0TT3IZX2wZnw3+BM3YMTvY4rEQjLKqWZDPi9Ehne1Aae0GR4zAFQ4U3uKKNm26DVZgBsoMoDB+B67vimJQjLAeBT3QrQi3Gvpj1/HTATflDuHaZjV0Nm3D/4Tx8Mueor8hIHC2JQrNdqy/1uqLC7tr+R2LRcKFphQ0MDAgJ3rhxoxDYQ4cOCaGl5UWu0draKgAj7zE85/bbb8cPfvADGYMLf9ttt8nffHzrW98ST/MjjzwiQHrsscewadMmIciXXHKJgIne7I9//ON44oknBDxNTU3Cb3jd173udWKVffOb38Rb3/pWId8k0ST3fJ/HGvfC+973Pnl9NtuZASReRKqwDei/4R9RM96L9m2fgzt5DO6iLci1XohS103IFMYQ911khp+HNdUrJnyAItC0GfFTP0V+8aVocuMo7P+WSq0gL5JcHzoOFRlWsbAY7OW3wpo6BWd8vwo9hLlCFjpqHHRMj6DRDxBL1SFb04q9JQvlEoO5NpLpWtTUNKOhvhXjw33ITo/JPJhMJKqopd4YPtjdjx+mrsTPeyaVf0vMSbWZMIUhz3KujsZHQRMS6gD44s8/HFph/PbTsuLiUVIeOXJEQEWriBslBkFlSPaxY8fEhCZACBRaWdx/xx13iMTg/i996UsCPprfxooiEBctWoTDhw+LBHr44YfR3d0t5/CaBNYDDzyAj370o3Ldr3zlK1i1apVYb9u2bRPJRolIi4uf7cSJEwKqv/7rvz5rCfWSADLWl0ySzKCN6fXXo9h9A+KTJ1E7cQL26B64NS1IZZYiOPqoDkOQ+JLYUkpUYlawE4jZSfheiUa+DmEoSSKZixIj0wDKtCHpNKA8c0rxEIYAdGJZZ2crOlIBNuV6sXpqAE59Grub1uCRYx7yLsFoIvxhTgBisTh810WqpgHNdQ14m/djZOtX4Z7DlFZaioTCRAdLdf6QAh/fU8RaCZ5oJFVF5u/Z83GxjKJ5SkZtGaDw2Zj40dBE1Fo63Rgch5KGboG5m7HKjGVHUNCkp1Tj85m204VdznROdP/LA0iy/9QX1KiNcstiTF7zV2h5+gtwhnejsO5GZKYnEQzsDh2OVB8KPBVTmwEOlZqhH1qqqNhQJERhUkCcGlGLHi00Kw3LiSGWaUOiaTWSNW1I2BbakxOYPvQErqgfxRUXLsX3jjrYedxFx/J1iJcKyGZnMD4+or3U5FQJ3LS5EVsOP4LPFzZjuuDqNJMIODSfUgRakTIDHMWFdOmt7ImQ6N0fO5d5f9UcexoAVawv5TmUcDeQSAFFV94qbng9rMlJ2F4esdwUrPpWOLkcrJlTogkcO66+txLUpArSyWGSysG/TdBTeZJVTEs/GlcglelGomEZcge+DyvZhJrVt8OK1SMTlJC0srASDpK1TUjHfEz378XggZ9iRSaH926JY7x+A/71sVOYyRVhx+PwPBfJeBKe76MuncIfXjaKseEV+PbxPLJTYxVyHEbXFWhUQFZQpAGkJJp6z3+RP+hfd//xqwYU53IjLyGBOHlGelACqbxkzl1u6ZUoNl2A7IpbYNs1SAUF1O27D6lTTyLh5uEyi4850AIMVWCvMnPiFbVFpUUwhWmuDmyb0WQHdqoRsWW3ihfbnTyBeKIemUQStZl2ZIe3o3HF5aivaYEVd2AVxpFKJlAqTMAOysi4U3hT4/Po681iq30Z2ls6MT0xBieRQmfHcrTiCDb1fBc7F/8Jsl4Sh3c9hsGREzqtxApzfhSXNp7n2RIoBJQBkp7tu3f90bnMe3gsQxXkRyYBzezYvn278JNbb7311xZpP5sbOiOACADh0baD7PLXYvDyv4TlO4hTn1N2iAkP1B97AIm998AKVIpGCCCxmGhFSYBDeJLiPCq1VRwF8RrYq26H7XTAyvUiUX8hAt+BE1hwYgESdhGJ0jBSDc2oSWeQjAeIWWWkkwnEY4x3BYjblnjAE+UxXDr4VUyU1mB/8yXINHSIJzxwYmjZeidaMp04fMH7gXwOp/qP40TPPpTKRbjlImprW9BdvwSDY8eQL+fhMS86zEBUQJqVBxQh3l94+n34/Oc/LySXYQmqZvIL8hB6e2lVPffcc2JOP//882FeEDkMSfB1110n5JgmN/nO7/7u74b5QGezkL+uY84IoEDC2SrKNH7R7Rhd/wcCGPKTGMHD9A2PsiNAw767gGMPhxaV4jZUTTEBUGATFOo5XrcMQaxOVBRqliNVu0R4izW8Ha43hmT9WtjJJXDqlwtIMnGAnDCdAJJx1e4l7QBMg0lYQIx/89kC4jPHcNGP70TvZf8VU13rVFQ+N4rEP9yGmvf9E0ZbNojnnMTamhiFm8vi4PFt6MvOYFFjO/onJ4XsB1YgUqlSLmD8Q1oqhVzax+e2vgef+tSnJC5lMgtpZtOCIkhoShNINOeZ+nrzzTeLqU1A0fp5xzvegS984QsS7GSG4Uc+8hE5hyY2n1+p22kBFKagav6j7BIb+Y5VGL7+c3DchDj9CCI+M9yQQIDkyPOI7fgcnPIMAuE92rlnx0WC2U4cSDQBa96NWEYvrD6f3IJjOYGLeN9DKBX7UVOzGMlFVyCVrEe6OAI77qKpqRXxVBLpmIUkweOoVjQMnNoW/VGWODVTh/4dq7c9jkO3f0ZUY3nPQ0j98E44H/mhmPz2/ocQO/mCZFkma2JIxPLwB0+goRhgbOmb8URxOXomDsLzC4o4m1iYuJaMWquQ6Luf/0MBiLG8jAlPKWSsr6hVZmJbUWCYuNTZWlCvBFC9OKXV5N6QBTiVqSo1LsPob30SXv06OJ4VSiABEKUQybMVIFacRPzZv4PNoKlwIZ1lqPN3gi0fQyKxRvwq4tgzieoch2Mw2FgaRenUg7B8F431HahbugUOOVGWOcUFbNh0DdIMrNqemLYigSyyLCCWG0fNnqfR4mbRvPc/MHTDH6Ow4mKM/Mffom1qCP4b/gyFfQ8jtfq1cGtWo+jH4JUtBPkJNJzcjtriIJqtUyj59dhqvwsncz0YyR6FB6ZFFOH7LPeh+o1aY8Ddz/3BK2E9f+Wf4SUApCtOmddjxZFfeQOGLvkYYGUQ94EE1ZflK+8wv/Eu1ViA+tHdsEcPAAPPwC0MwwoiADLpp2tvQ7zldQo8In0qMS8jzbg2cStAyi7BHd+BcrYPK9ddg5rGDqRjQE3CwsEdj2Ll2k3oammTvKG07SG+8340Tz6LRYsuhbX2FpQnDiGRyyK/+Frs+X/vxpqll2EiXoO2Kz4IFwnkXYCWfKEMlM2jCJSLLuryw3CmR3Ei2ATfDVAsT8PxkpguHceQtxe5YEotlvYJfe25D/3KF++VcME5ADJJoPxoNrxMLcau/SSmmq8SZRT3bSQ59b6NmvI0Er1bYU33wk+3ID1yGKWRPcqRJ7Eo+nuUNQYrLhyKfMq2knDqupBouhBoXI94YpmKfxlVRinEa1lAOs7uZi7sYAiNjd3IJKC4kFVGz9HncPGFlyJp8XUA7HsYiSf+N5ZuuhLdi65DrH0tpkoTOD6wHesTa/Do9z6BrnQHNvz2nQg6VkubvjwfLjDjAvkSUNIPtwAUSgHcHMEUwC/Z8FxPgGS5Zdj+DGb8fhzwd4Q8qQqgUMuryFGxuRvjN3wSxdQGNE4eQaLnSQSWj9TgfsRKObjTQyqHWYcfRJFJgruyugRA5EHGB8R94gcy7zuINaxEZtUdQJARAAljEjUGJGwIx0m5Q/CDCXR2rkU6BRRGjmLxkuVIO7Z0kyWA0hRlj/xPrGxfh86N16Hh0E/hTI3A9fL4zsARrHWasGvHj7G+YxM2fuCziMUz0lov5wFZAqikGocWSoCbL6DkxlHKWyhncyiVHXglltokEbgevNIx7PV3IBlYmEA2FAJf3fnBV4JA+JV/hlkSKJoMOvT2v4Vvr0Hznm8jdujfJfFdHINixybEB6tKaOjPUbXvqkZemebiMBTnIC0wnquLBM0zYkis/G2kGq6Ao+vPRaX5ipzHHWVp2bmjSNYk0d7cjUzSgpcdho0COlpaUZ9MI20DNSiiue95dKy6DC39u5Hs3QmrNIWgnMP3nnsGiXgKEwMDuGzN9Vj9O38hfsDyUA+s4REUM50Ya12MwZkcHtu3Ay+M9CEVi6Mr04nR7DCW165FjZdC4CUxWTiBMX8cQxhlQouqWlV6DFUAaSvDgGhm882I+Skk9z4ANCwCJvu1jHIEDL74dpSDUIiyhKxUmEIBKOI41MeKo5BgS9Yj1noxMl03MfxZseToW3JzCJw04rYt5nrGysF2B4DCFOKOj4RjIzsxip7Rfmxcsw43XHgZ6iyg1QbaHKDOn4G964ewho/AcUp46JmtyJY9rGpuRGM5gaVbrpICAGuiCNttgJtYhPy6Leita8Gjh3biZ30HhdvFnSSu734jvJlJPDHxE0mqr3igTX5QxQr76s4P/Mq//a+EC86RQKYYmHxF8SBjtIoU0XXtkpJOPqOj6UrqqDp38QwJsMRDpNu+mAYJVG8xpNf9HhJ1G2dZYQlaZb6nUkDKOVilMToOJD2kmBvAyNRJZkVrmNMZaSMRT+D9N/0ndGVq0GID7TZQLz5KH97xp2Af3YoD+7dh+6kevHHFZiA3gpaOjSiNBXBaVgJOM4KmxSh0rcfuQh5f270VOY8pIUBbqhkXpFdg5+Qe2l8oeWXAZh/iSnJZVAJ9/sl34sEHH5RI+Jvf/GZxIjJdg6Y5i/7MdrpKCuYqMweIEfXodjZVFzzm8ccfl7xmRuLpd6ILgdF81pX9srfZAJIMv0DAocBiEjvVsxQHMqzhxCUXWqSV5jUKQDzfmO2URpRCpuRGgcluXo+aVR+QIkCqLJreXIi45BgFSEyfwmDffVIlpJouUL+pqgvVpUOBh2Bta27De69/M6yZGaCQg1fMYXVLE1Y2NcLd9X1Yg0cR88dQyueRsOOSBz2VjeOR7hvxW+suxvbePvRnsxjKzsBJJNE/OY4SfOSLRSSYGO+VwvmnGeAzk45Ff8YPpIsNedBXdv4eGH5gWgS9z3QmMieIgLrxxhslMYzhCjoKmXdDZyFzp6+88kq88MILAgK6JJiHQz+QKY0mAJn+8VJl0RybiWJ0SD711FOSOE9nJsMjJhrP5DaGRL773e9KfhKvOV9bCCCVME4JEgVQpY5dRRRVzMoVz7Qmy6Zvj+m4oX0/ikTzeC2dKJGcGOo23gE7c5GEKeKBj0RxGsgPID+6XcAYS9WLBClN9qHolmGpInsd3FRdPXhtAmhxWwc2dS7GI3t36VQQC29YuwZ/8JpLkHACeP2H4e14RPlsinlRR483X4J7pwL8zroNeLTvBFwvwLrWTpwcH8FIdho5FgDAF3DTE12xS+mRZvUJAWSqVCsc6Cs73hsCiKEJAocSwJThsAqDSWSUFPRGM0mM+T/MLmTYgwliBBLzcbjw/OIwMZ+Lb4B4urJoSjt6tBn+YKiEoRRKIr5mXhIzFAnAN7zhDbjnnnsEzPx7vrY5ANJ1O6xG1YAJ84KMhcVcRCMVdPMD1d9Hg40NGMQKiynvs8kJEnXGNNQ4ErVLkLLr4JemUCqNq6C/baFl0fVIlrKYHj+AgueKujMVFio6ztcKvHJNhkZEo9hwLBu1yTTaMkn8yTXXor22Bj/auw8xNlYIEqiJxTA5PoD7egZRBrCmqQkpy0EmnsLJqQn0TFeS6enbmfsbIRJKDtNcFYCk/kc2HwSQ2YxHmSEMxQ2VJI16n3kMpRW91FxwbtHzqIYM+M5UFi2fQOv/XAcAAA3FSURBVJdDm3Jn06TBlFPzOVqB8SsAkM7h08V7YqLbVDKKRCtppJ5NwwNljalFRqBUVlh2oy02yUCU7mKacBNkAggdgNXpHTEnIQWApr2LeTZNF1RfIVPabCFux3DBosVYVN+AvtFhvHH5ajy4/yCOTEwi5lhY29KMo2MT8FgEKaCL1LrrbNbQ7x4CpVKKGgZSZ6W0ahLtB/jKjjvma01+o8Z5aQmkCbRJNRWuYzETWqV2KADpaLp+rRoo6EWdBSBTQapSNqK8SDVDMA2nTOcxxaUM5zFFOxKRM4loxqITd4KFpJPAB153E57Z9zyOj46LhMgkUlKIuLS5GUnLxs96+yptWcRxWVFRUpoUTZ43yWORvGeTZBZmJoaqDLhr+3vOuPAv1+/n2WeflSR6qpszJd6bpHsGa83GdFeqOxYmkryz1czv//7vn/Ez8YDTpZREx3u5QTSArla5OyoBWfw9JoAqADIVDzaJpCLTqtePsrhU70NNso1vKPQDmf6HXPzZAOJrBSbjT6r0STSE3Fh4yt9k+iIaHqRbZVI9WDZu2LgZ+3uO4+bXXIrFNfU43N+Hh/fuxcWLl+Dw0BAGs7lQDakYXKVRlJE+pvqiAhKRV2HqazTJrJLiCvzfn71dEtWZC81qUuYqM5LOKlOqKpYn0zIjSebimPJkk0hPnsOWMKY0mlyJVl20TJm8hryKQOH4tLRY7crc6X379gkRZyoJQchjSaZ5LFXX5Zdfjp/85CdC4Fklwgg/00qYAksgkriT+F988cUgmPk5Sczf8pa3vCwITw8gUU06IUyAobqNETjCf8IMQhWqEBNf9/wR4izeZwMoXTMaeqGNQ7GS2iqSbFYHVmVlqetokJkmUzpBzdHRfpWsplu6WBZWtXYhKHuwnAAb2rpwanwSM8UCeicmlOrSWYXivCSHoZp8UZ6PyfvRELE0gIxqCys2KrnR//zUbVKXTp5DCUArisAh6FmiQwJtwMO/ueBcSJNIT+CYxlMEEheSpDpapkxAcExacAQSr0PCzaR5SpGHHnpI3melBcFljqXlR+L885//XIBCQBEsvCYBz+R71s3zQSlI8JHksySJ9ffnJoFYfhu2iTOSRYUhyG+UdKI5r9SM6s9TyWlWqoft6TSnIQ+SWq1oLrRpmlnhSU4sJTVeRtKoMSmxKgRdebZVN46QAxHokmdkSgJtMdm7G5rhsg68VERrXQPWty3CrpPHMUiyrJHkyE8Lmaxdfb7GxGklUAggUydWcSTetf13wnnmAtDqotlOSXG6hPjTJdKTCM/tIWQGNccToCZx/3TkOrrYc1NJovtOd+4vkkbyYgkkADISyPh/1CJJ2pg4FA2AdE5zBECKAykACbgEOEaNRVWVllSa/yh1xluMgFJUnuJIKuYW7UhGNaZyjjYs2YQLlm6E7xZRyOdQl8nQA4XJ3BTcfBZPH9uHzUvXYHP7Cjx+YAf6psfERcC4m/HpqO6LugtHONOVpPqw32K06DDg2eqkKIDOini8Sg6qAMi03hAJY8pxogBi2yh+/ZVK4bNa1NkSSMW+NNcJ9xtQGCmk/Tkmkd48G5CYMY2akvF0fZhpC0yI2nFctOxSrGtfD9uxkWRimRQV6t8gAzA+Pogjo/2IBR4ODPdiWV0rpktF5MpFzBTZhdWoK22aRypSTVMqRZ4r1ami8iQdqPLml7e9vKh/leDlRbcRAVClTW8FQIZA0+diAKQchOJW050xFF8xr1X6qmkOXrG4Kp7ksHtraLWZqoxIoyixzlRAVm0k7WEvVgEvy4cyiVq0pZvRkKhDa10blrQsk+QygshkTdqBh+/t/hFGitmQ2dUlksiXmCCmOZA261X/H6MOzZVfGkCm1cu/bLtdDqbvh0V7bJVCb7Bpk0ILjN5kkmOzMZWVfIVqidbTmTYeT85jEvBPN6YZ42ytqDNd80z7QwCp7mPKgWjKbjR7VuAQAOmu8ZpQGwk0G0BKNVHViZ9G1305c8t3tPVVsbao7kzHMS2hwjCJkVgKqKJutPVnri0KzYrhlrVvRH2iUQGI0ojhEr+Mb+57EDNeWSfBUUrRd+SgRG+3KdeJmPWVidM50bplnpFEYZdW7Rf6x6234tOf/rRYXrS4SJzpDHz961+PL3/5y+JhZqiDvYJIdFk5SlJNk33FihVSMco4FqUagUYvNK0jnkOyzX0k5iTH3P/a175Wzrn77rsFqEzIJyEm59q5c6eMTaARoCTtrKl/05veJGOaDmdnAsfZ7H8RgHR/3rC1rsnxETvESJbwOSoxKjylAiDmYygrjGa2AmZU2mgHovntCyntEdmivbcmPURLnnAMBSDT3Dd0NgY2rltyDbpSi5CEh3JxClOFUeybOIZTpWnhO4RgnZNCyS/DC3z6x5EIbBTZHHoOgTbSpaLCLAShxFLTa8j2Zx+/GX/+538u3b+4oDSXuaif+MQnJIRgrDJ6nSmdGM5gXIphD0oVgoKSiKAwRJmklpYUAUZyTTCQ/PJYmv9r166VShCa4gQLTXYea1oNE1AENAFEicSSZlp4DJ/M1zYLQNJQU8eewsYKOoQhxb1G8oS16saaMiU66jkKIBW1V+qmAqBKbhB9SYpwq2QzUVZ8T/MgJWEk5KrTRyrEnaBUPigFpUWZRUgHAXKlPNygjCm/qBrUqCC+rrDQqbR65SWl1ifvM8WCc1WYjoFpuvNSAPo/T74V999/v/hNKH2iJcpUa5RGpuyY90jLjL4gvseNoDmdBRa14AgMAsgk6fMc05hB2hDrn36IdmzlftNW+GxKnc8VWAKgNYuu1g005wKo4gMieIx1Jh7nSIKYqkePSiAeq3N/dIGhaTAuZc+hJFKqUSROJJ5meFPFQ63It8TDIo02FYB0ZasATFllqrdP2OlHBUGZ5Wg5cFm3pqPpptI0bJ55Gv6jnIiVH24R0h3GUCt+oC9te+e5zv2r4vgIgFRqxml9QOJAVH4dnXiq0lO1KhPjmuhnioYAgtJKpXKYcIcipuQpxkGoQyECNCOdTJmzlmSRBLWwgXj4Gxumh7RqzmBq7lWiv42UlUDKTomKYR1bi9OMdOBhb/mkMGLT80caOoi1Ho28c22j9WCGROtS7YilZhonLHAAXaP0fwgg9f0lANTve8UkA/F0ADKNvSU+ZgCkE+lNwNU4GoUFhQFYBaCQE+lQReg/0qkgqqO9jpfpzyTqTCLxJn+yAsK49AUK0BlvR8aLIYccioEiynm/IL2xTKGgIc+i4iKgUKIhSp6NsNDXi5j0Zs8Xn31HKFGMJcbwQVSd0Iqi5UQPMruh0ut7ww034OjRoyEx/k0TS4oDdV+jCCEBJFNd4RkVAKmc57kSqBJtNwnzilgrP5FO4dAWmMBSA0g4kagtZfaHqikk0NGgqxpbWWyVfkGqmYv6vBXPtPqZu0p+t/5bx70kE0DhI2yWoFIzDCGuqKVZ/h+9sgZ0yulY8Vf//aNvwp133ik5OIxFkZOQ1BJMprkmQwq0vmjaM0xBADFWRovrySefFGuLMTFaWOwy9puwhQBSmX8VdqAqKFRglYusnIjGwaibJ4QgMM7EyqIrhyPVmHY2ankhRFECrbP9RhV/UcTpGPIiY4Vpkh3W2qt0r1BqiaQy1plp0KnuKzTVdb8fAZBWX6KZzwJA0Wj9XAD9wxO34DOf+YyY2/T1kPwy0EmwUM2RyNK0pjlNK43kmaSY8SjWzfNvWle0ukjEL7300ld0SXMok40EigLINEeo+IHIgbRkETVylgBiSXPEG21+7smJAMg4C5UqM1accUya8IUm2TpwKj4l4U3qn8kLCn+1R4Ck1VIY16uQX5McJj+HYPw7oUleiY/NDW1o2VwRDGFCGfDFZ98ZShvTVOF0bXZNkpgZxJRDG1U3t63vK10KnVYCmRQK/SsmYiZXAKT6/ZgSnjCUEY2HmXJmIdRG0lSIMtlLJZfIlP8YAJm0D+0sjKZ6iLluIu8KQCrBTPmO1K+OWXBMElw4+0YCKfUUqrAQQJVlMqCpWHGV6lPJQ5DMg0pzBUOiCaCFuJ0lgEiijQldSe2ohCRmx8NoiYnxOxdAOmVjLoBUbyDDu84OQMYqU34iDSBLt4R5SQBVyLExx6PdWNU4c4iynFJprkDpNxdABNYXFjKAFuI3p3rP8zMDIoHmZ6jqKAtxBqoAWoirPo/3XAXQPE7mQhyqCqCFuOrzeM9VAM3jZC7EoaoAWoirPo/3XAXQPE7mQhyqCqCFuOrzeM9VAM3jZC7EoaoAWoirPo/3XAXQPE7mQhyqCqCFuOrzeM9VAM3jZC7EoaoAWoirPo/3XAXQPE7mQhyqCqCFuOrzeM9VAM3jZC7EoaoAWoirPo/3XAXQPE7mQhyqCqCFuOrzeM9VAM3jZC7EoaoAWoirPo/3XAXQPE7mQhyqCqCFuOrzeM9VAM3jZC7EoaoAWoirPo/3XAXQPE7mQhyqCqCFuOrzeM9VAM3jZC7EoaoAWoirPo/3vGABxKbdvb290t2d/Zb5E0rmN73YNYzvse0cH+wOv3//fjmWf/M803uZ/Q3Z4IQP9kdkG7uFtC1YALHZJX8SgL+VxV6GW7dulSaXBA87qXIjWNjDcN26dXIMQUbgsB0dAchu9AQdj2fPQ/Y+fNvb3raQ8AMr9sVqf6C5Kx74ld8B4z7VWXb2FkwOANlRWN2Vn51cUMjRN2vtH68CaCEu/Hzd8/8Hbu21Q1IyT3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png;base64,iVBORw0KGgoAAAANSUhEUgAAAJAAAABsCAYAAACFFjvaAAAgAElEQVR4Xu19B7QkV3nmV1WdX85hck4KwyhaEhKSAIGEWCMOCIOMSTbePcbA2sew9jqsz1lk9uCD1wv2AkYsyAIZEAgLLAlQYoSQ0ARpgian997My/l1rrDn+++91fWeRpoZ5gFCr2umT7/uqrrVde/X///9sa0gCAJUt+oM/IIzYFUB9AvOXPU0mYEqgKpAOK8ZqALovKavenIVQFUMnNcMVAF0XtNXPbkKoCoGzmsGqgA6r+mrnlwFUBUD5zUDLwLQnjEg5QADeeCqDsC2zmv8lzx55wjAoTe3zj6k5AHbhoHL24GxInDfMeCaTuDC5l/O56iOen4z8CIA/dsRoC4ObB8BuJhFD1hZDwwXgI9sAj67G5guA0tqgEwMSMWAXaNATRxoTwFtaeDpQeBD64FvHgVyLvCGxcCDPcCKemD/BNCdAQ5MAFd3As+PAivqgJ4ZdSyP4fWH88ClbcBgHtjQCFzXfX43Wj37lzMDLwLQD3qAh3rVIsdsBaAXxoGGBPA/LgXuPqSA1ZsFXF8tLhd/ca0CEiXFkwPAJzYD3zgMuAGwuAb4+RBwRbsC2rEpYLKkpM9zI8AlbUDZV9fyAwWag5PAW5cpML19hQJqdXvlzcBpORAXMm5X1BeBQlUWVWeeD1j6PR6fdNTNEQCMrhEQ9x8H3rJMSSq+59izj+FrnhuzKvvMFPGaBLB5fuVNXfUTcQaqJLqKg/OagSqAzmv6qidXAVTFwHnNQBVA5zV91ZOrAKpi4LxmoAqg85q+6skCoNWLrjrHmbCBgJ5kC5ZlIYAF29Z2fGQkG+o9y6b97sAObAQWz5JXsCy+b+tx1Gv1Hs1D/Vr26+O4X/45cl1bn8vjZQ/HlvfVUTKO/jzyWj4z3+QI+vPr/drDEJ5TOU+NwtfyMGPIq0o28L8d/PQ5zuGr4/BfEECOOHZkwTiRkYVX06KmnwvMxbIsegHVgof7omCQxZ8DIA0wNQYhoZacIBS4ECjhGAYMEQDRSRUutv4sst48hq+VHysERmQ9DfwIFrk9c55cOXqHFQDde+DvXh2IOMe7+AUAxCmnBNIAEomhAFDZlAww7ytwcEGNbDCSRoFKgMD9EeliWQSMGtu2KHH0ub66vgBIJJuSPnZgJJD+PBxLA8gWoFNO8mMbkM2WQKuWrsfxvoOoqa1HKVuA6xXD25Gvgx7LmSN51EEB7j1w5zlO/avj8HMAkFqEgAsZfpM1mORbqqSN+sbOBo9ZcPjqu01wKMApKSKqyKguDQ5KrVDRyPH6XBm7IoFmAygKxKgqC5CuS6KpZTHyE9OYnhxV4LICrFm9FocPH8CKpatQKgCtzUnkZuIYGjmKbCFPT6sSU/zC6E8kbnUjfDS67j3wqVcHIs7xLs4BQGapDJDUggawEThJ2H5ZXhMWfE+URSg5qPK4w0gNw2+0+pOF0XxJ8xjListoMoasoOJChncp8BllQ7alOVEoydTRRqMm62201VwBxD0M9GzTkgu4YPVG5Mf6MVrMoy6ohdNowy8DHQ0dGJqcxsBwj5IxAiDAFjxFAKQn/F92fBK9vb2ora1FPB5HZ2en7PF9Hz09PVi+fPk5Lg0wPT2NXC6Hjo6Olzx3cHAQpVIJiUTiZY8754uf5QkvApDMP+dH/tCTJVPnI7DiEuwqtS6B5ZUxdfGHkB5+DhOr3oMgn4NTmkH98HOo23+vipvpxRdJIt9YW9ROSIpDaaPo8CyVR5otUklBw0irEEwGaLJHKLmWZEYVGgApmDtpH7XJNrhlD4WZaSxZ1o6Mk8bQ0CgakkVs2fwaHNtWgGUVMJNKImOPIVG/FC8c3gbPK1cAJKpQqcfodvfev8J3vvMdAcypU6eQSqXgOI6Aqb6+HnV1dTh58qTsn5qaQk1NDWKxmCz8Lbfcgh07duD48eMiaV3XlXPHxsawevVqTE5OyvV57sqVK7F//36sWbNGnnmdmZkZXHHFFbjqqnM1hs4SJS9z2GkAZCGIJRDEk7DzM0qeBAE8LqYTx+gNf4Rs2xth50bhpVrgexkEHhCQmwRA0i9g8RMfRSzbJxJCcQdjbdlikSkLS4GqQp41YLXkUQTZEXUYVXdKAhnepRhJSKYp4ULQGiAZ2h7AsW3RPlx8AryzqQmwh7GydRVWFxuQPexjJp5G38w4RhvGkGlOolzyMTI5Cs/zNPH21WeKWHic36/v/xs8+uij2Lt3ryw2JU4+nxeQjI6OyoOgWLZsmYCqXC6jv78fzc3NuP766/H1r39dAJLNZrFhwwYBB6VYY2OjjENQXXjhhSJteMyBAwdkzNe85jUoFosCrFcMgJQEsmE5FsqNHbD8AF5jO1wrjew174efT6Jc2w23FIdfjMmEwVNggQ80jz6Npl3/jERhPORLShrZCDItsKwk7MI4bN/Tak4T4MDRUstwIkohzX2MpRZRZSKdRBIpINJCk2e+J1xJEWWqnagpztVf3t2N7FQfupamkTlWwqZCFxpT3fCnHRypL+K424uJ2DRamtdg/8l91EWzzHjjJjBfzm/s/8vwe0qw8UHpYjYCgNLXEH++z2O4EVjcT2D8+Mc/FiBxTimlbrrpJnkdHcuoRlGrliX7CdRfx3ZGDqT8PJokw4KfzABuEX5NK6Y2vw3jXbcj8AG4loCHWww+EoGL9oGnkdjzz5i56EPw6jah6cgPUKpvglNzMVIDDwNeAGvqCGyfeR0TcEQkxbS5HzXXjQtA8yCRTkp1KetNA0dzJQJIcRUtKUTSGUBpW8+ysW5FN06NPofESApXjcaxCh0otDXjWHIa/fl+uCvXYGhkDNP5ST0H6v606TBrvb6+77//Otbv137NswCQMWGVGc7Z821Flyeueg/GVrxXpJABEOFWa5eA8iTgN6Hp5P3ItV8By1qM5pGnkZjag5Lnwq7rQiqXRTmVQbzso5BoRzzeDssdgV8qI5btQWz6GOwygaVdABGXgbLKaKkpFRma+dqhKHRbVJpRYVGfj4WG2lpsXFWH5/c8hsmhMpaVm7DWq0W6ezHKmMBASxyHx1ysWLwGJ04eRxBQdVV8h5qehwv4jX1/8ZKLGSW6lDIkxm1tbedMenku+VNXV5dc61wIOtUlVSGvSz4W3bjv6aefxjXXXCP7z2U7I4DUYOQtml1TZNo2SmuvxNBV/w3lXD0Cph2KiR4gFeQkccz304h5AdLZXuEeCd9FzaHvIdu1BXXpTlijh1GKJWHHasXRGNRuQlB24NhFwEuLSrS9Mmr7vgZMHTiNX4kcypjzmiuJ5Rd6oARYccfCsrp6tGTqMZzL49T0ODw/EGm3tK0NyZmncGBiBOUpoMPPoLm2DlZrO3JIA7EOjE2PqinQ3EnxNsWgo30pvvrcn+K+++7DxMQE2tvbkclkQOBQtVBVjY+PI5lMolAoCDEml+HCEQxDQ0MhKeZrWm1UWTxu165dcgyBw/eo6vjMMd/1rnfh29/+tqi+9evXy/Hf//73Zd/ixYuFfJMf8TX5FEl5Q0ODAImW3dVXXy2fmYAi8b/ooouwZ88evPOd7zxrcJ8VgOQbLmEI5eop1TRg7C3/CzPWWqW+yH+YoRgESDhlsYmcwEHM47fWRsz1kMn3w7JjqB3Ygel0HZKZTYjl++Hk+xCf2I9YuYBC5xa41nLEy+PwGjfDdotI8ZjBH8KCh6A4DptkVsj5bIeiUlfGmlNGPzMaL+9qxVongQavE0MzDibrcnikb58gIpVIoDFZQhz9cIMGlPxBxNEtWZVThRQWtS3CqaGTQrx5vJFAWhvq9xW+vrztj3HvvffKQhM0BAgtJC5OS0uLAMgAikSaZJsLT2LMYwwp5ut0Oi1fBC5+X1+fkGoCh+AkaHkNguXaa6/FXXfdJWAhOGmZ7d69W3gWgTo8PIylS5fK3yTrPJ/kndelpOHxX/va1wR8dBmQ3BO8H/7wh4Xsn812RgCFZnNgo5xKY2b9WzC98maUU4sQBDFtfVECAU4MiPsB4gwVuEBtdkhAYrku/PpVSJVmEJvug1WeQKH1SqSCDFLb/wZBaVyW3u26HMWuO2B5MTjCp6iGKC3yAFJIWGU44zsRH3hQwhtyhPZiV+CjSDXPTcViuKUjhRuXrUd6VwI7BrMYXQbcP/YCAo+ixEc8ZmFdSwKHR8tY1l6Lw6emsK5zKY4O9MEnSRUupcidzIUG09zJ/cYLn5RFpiq44IILxHQ3EsoQXS4s3yNpNkSZfxt1ZPZFxyaICEhzHIHJv+eS9NMt9lwyz2uahyHl/MyGgM/9TPMEIIYtLHipDAbe+k/Ip1YoskwDQpNmTrDlWcjYPmLeBFynCem8h9YnPwYrNwjYDqxl1wOlIlwnDTRtgFt/MepmTsLe+znQD2AnG1Facivcuqu5rupBc1v7W2wESARl1Lin4J34N1h+Uas1EmltbZngqlZjlEM3dLn4LTeJrv4OTC9vxgteAQ8MH0dRW0AVgFhob2rE0PiEgNa4LgmYaC64cjwbJ1DFGfT1vZ84m/l+1R3zMhJIcR6lviwUFl+IU6//B3geiWuAgGpLg8iyA5E4SdtH3Pbg+zEkSgFajj8AZ+ApFOtXoLzkt1FDwPV8E8nuG2EP74QzPQJ3+jCs1gsQLLkFJWsJLHIpLqCvLSlZQB+Z8hTSE8/DLQ8C2V4Efg42zX56Z+R/6IrU1pfycl/ZDrSVT6Ehn0CsphUHvVpsn5gOOV2j66PRsdGjHTvGPBfwau4jANKgMqEwRaL1NwjAPXv+7FUHjrO5oTMASEexAcxsvhVj6+9AMdapgKN9PsJ9WEERBGgsjSAxeRCFlk2w/HrECyeBZCcc3xFAxPJDaDrxANyhp1TszI6hfMF/hp++AJZP3qTGpfri4sVtF8lyDpnpfSgOPwWvNB2a7eLRthMIfE/F6UVvkUwDNq1E7QeiBdeSdrAk7WOmnEBf3kPZ9bHcKeD6/CGs7sjgsfI6PD5TCk19AUskkq/yAPQ96z9mSyIC6E9lvp955hkh0CMjI+Lo27x5s/AVo6bOJqzBMRgSIfehc5K8hSR3y5YtOHjwoDgPf/SjH2HdunXCXXg9+ou2bt0qHOjd7363OCB/+tOfYsmSJeIBv+yyy4RwU/29/e1vn+WPOhugvNQxL8uBTAiB01dYtBYDN/49XL8Oju/DgY+y54gkipH3BEA8cJFEgUEP2H6deLCTQYB4cQBBsg0x10fmZ38Bv0TT3IZX2wZnw3+BM3YMTvY4rEQjLKqWZDPi9Ehne1Aae0GR4zAFQ4U3uKKNm26DVZgBsoMoDB+B67vimJQjLAeBT3QrQi3Gvpj1/HTATflDuHaZjV0Nm3D/4Tx8Mueor8hIHC2JQrNdqy/1uqLC7tr+R2LRcKFphQ0MDAgJ3rhxoxDYQ4cOCaGl5UWu0draKgAj7zE85/bbb8cPfvADGYMLf9ttt8nffHzrW98ST/MjjzwiQHrsscewadMmIciXXHKJgIne7I9//ON44oknBDxNTU3Cb3jd173udWKVffOb38Rb3/pWId8k0ST3fJ/HGvfC+973Pnl9NtuZASReRKqwDei/4R9RM96L9m2fgzt5DO6iLci1XohS103IFMYQ911khp+HNdUrJnyAItC0GfFTP0V+8aVocuMo7P+WSq0gL5JcHzoOFRlWsbAY7OW3wpo6BWd8vwo9hLlCFjpqHHRMj6DRDxBL1SFb04q9JQvlEoO5NpLpWtTUNKOhvhXjw33ITo/JPJhMJKqopd4YPtjdjx+mrsTPeyaVf0vMSbWZMIUhz3KujsZHQRMS6gD44s8/HFph/PbTsuLiUVIeOXJEQEWriBslBkFlSPaxY8fEhCZACBRaWdx/xx13iMTg/i996UsCPprfxooiEBctWoTDhw+LBHr44YfR3d0t5/CaBNYDDzyAj370o3Ldr3zlK1i1apVYb9u2bRPJRolIi4uf7cSJEwKqv/7rvz5rCfWSADLWl0ySzKCN6fXXo9h9A+KTJ1E7cQL26B64NS1IZZYiOPqoDkOQ+JLYUkpUYlawE4jZSfheiUa+DmEoSSKZixIj0wDKtCHpNKA8c0rxEIYAdGJZZ2crOlIBNuV6sXpqAE59Grub1uCRYx7yLsFoIvxhTgBisTh810WqpgHNdQ14m/djZOtX4Z7DlFZaioTCRAdLdf6QAh/fU8RaCZ5oJFVF5u/Z83GxjKJ5SkZtGaDw2Zj40dBE1Fo63Rgch5KGboG5m7HKjGVHUNCkp1Tj85m204VdznROdP/LA0iy/9QX1KiNcstiTF7zV2h5+gtwhnejsO5GZKYnEQzsDh2OVB8KPBVTmwEOlZqhH1qqqNhQJERhUkCcGlGLHi00Kw3LiSGWaUOiaTWSNW1I2BbakxOYPvQErqgfxRUXLsX3jjrYedxFx/J1iJcKyGZnMD4+or3U5FQJ3LS5EVsOP4LPFzZjuuDqNJMIODSfUgRakTIDHMWFdOmt7ImQ6N0fO5d5f9UcexoAVawv5TmUcDeQSAFFV94qbng9rMlJ2F4esdwUrPpWOLkcrJlTogkcO66+txLUpArSyWGSysG/TdBTeZJVTEs/GlcglelGomEZcge+DyvZhJrVt8OK1SMTlJC0srASDpK1TUjHfEz378XggZ9iRSaH926JY7x+A/71sVOYyRVhx+PwPBfJeBKe76MuncIfXjaKseEV+PbxPLJTYxVyHEbXFWhUQFZQpAGkJJp6z3+RP+hfd//xqwYU53IjLyGBOHlGelACqbxkzl1u6ZUoNl2A7IpbYNs1SAUF1O27D6lTTyLh5uEyi4850AIMVWCvMnPiFbVFpUUwhWmuDmyb0WQHdqoRsWW3ihfbnTyBeKIemUQStZl2ZIe3o3HF5aivaYEVd2AVxpFKJlAqTMAOysi4U3hT4/Po681iq30Z2ls6MT0xBieRQmfHcrTiCDb1fBc7F/8Jsl4Sh3c9hsGREzqtxApzfhSXNp7n2RIoBJQBkp7tu3f90bnMe3gsQxXkRyYBzezYvn278JNbb7311xZpP5sbOiOACADh0baD7PLXYvDyv4TlO4hTn1N2iAkP1B97AIm998AKVIpGCCCxmGhFSYBDeJLiPCq1VRwF8RrYq26H7XTAyvUiUX8hAt+BE1hwYgESdhGJ0jBSDc2oSWeQjAeIWWWkkwnEY4x3BYjblnjAE+UxXDr4VUyU1mB/8yXINHSIJzxwYmjZeidaMp04fMH7gXwOp/qP40TPPpTKRbjlImprW9BdvwSDY8eQL+fhMS86zEBUQJqVBxQh3l94+n34/Oc/LySXYQmqZvIL8hB6e2lVPffcc2JOP//882FeEDkMSfB1110n5JgmN/nO7/7u74b5QGezkL+uY84IoEDC2SrKNH7R7Rhd/wcCGPKTGMHD9A2PsiNAw767gGMPhxaV4jZUTTEBUGATFOo5XrcMQaxOVBRqliNVu0R4izW8Ha43hmT9WtjJJXDqlwtIMnGAnDCdAJJx1e4l7QBMg0lYQIx/89kC4jPHcNGP70TvZf8VU13rVFQ+N4rEP9yGmvf9E0ZbNojnnMTamhiFm8vi4PFt6MvOYFFjO/onJ4XsB1YgUqlSLmD8Q1oqhVzax+e2vgef+tSnJC5lMgtpZtOCIkhoShNINOeZ+nrzzTeLqU1A0fp5xzvegS984QsS7GSG4Uc+8hE5hyY2n1+p22kBFKagav6j7BIb+Y5VGL7+c3DchDj9CCI+M9yQQIDkyPOI7fgcnPIMAuE92rlnx0WC2U4cSDQBa96NWEYvrD6f3IJjOYGLeN9DKBX7UVOzGMlFVyCVrEe6OAI77qKpqRXxVBLpmIUkweOoVjQMnNoW/VGWODVTh/4dq7c9jkO3f0ZUY3nPQ0j98E44H/mhmPz2/ocQO/mCZFkma2JIxPLwB0+goRhgbOmb8URxOXomDsLzC4o4m1iYuJaMWquQ6Luf/0MBiLG8jAlPKWSsr6hVZmJbUWCYuNTZWlCvBFC9OKXV5N6QBTiVqSo1LsPob30SXv06OJ4VSiABEKUQybMVIFacRPzZv4PNoKlwIZ1lqPN3gi0fQyKxRvwq4tgzieoch2Mw2FgaRenUg7B8F431HahbugUOOVGWOcUFbNh0DdIMrNqemLYigSyyLCCWG0fNnqfR4mbRvPc/MHTDH6Ow4mKM/Mffom1qCP4b/gyFfQ8jtfq1cGtWo+jH4JUtBPkJNJzcjtriIJqtUyj59dhqvwsncz0YyR6FB6ZFFOH7LPeh+o1aY8Ddz/3BK2E9f+Wf4SUApCtOmddjxZFfeQOGLvkYYGUQ94EE1ZflK+8wv/Eu1ViA+tHdsEcPAAPPwC0MwwoiADLpp2tvQ7zldQo8In0qMS8jzbg2cStAyi7BHd+BcrYPK9ddg5rGDqRjQE3CwsEdj2Ll2k3oammTvKG07SG+8340Tz6LRYsuhbX2FpQnDiGRyyK/+Frs+X/vxpqll2EiXoO2Kz4IFwnkXYCWfKEMlM2jCJSLLuryw3CmR3Ei2ATfDVAsT8PxkpguHceQtxe5YEotlvYJfe25D/3KF++VcME5ADJJoPxoNrxMLcau/SSmmq8SZRT3bSQ59b6NmvI0Er1bYU33wk+3ID1yGKWRPcqRJ7Eo+nuUNQYrLhyKfMq2knDqupBouhBoXI94YpmKfxlVRinEa1lAOs7uZi7sYAiNjd3IJKC4kFVGz9HncPGFlyJp8XUA7HsYiSf+N5ZuuhLdi65DrH0tpkoTOD6wHesTa/Do9z6BrnQHNvz2nQg6VkubvjwfLjDjAvkSUNIPtwAUSgHcHMEUwC/Z8FxPgGS5Zdj+DGb8fhzwd4Q8qQqgUMuryFGxuRvjN3wSxdQGNE4eQaLnSQSWj9TgfsRKObjTQyqHWYcfRJFJgruyugRA5EHGB8R94gcy7zuINaxEZtUdQJARAAljEjUGJGwIx0m5Q/CDCXR2rkU6BRRGjmLxkuVIO7Z0kyWA0hRlj/xPrGxfh86N16Hh0E/hTI3A9fL4zsARrHWasGvHj7G+YxM2fuCziMUz0lov5wFZAqikGocWSoCbL6DkxlHKWyhncyiVHXglltokEbgevNIx7PV3IBlYmEA2FAJf3fnBV4JA+JV/hlkSKJoMOvT2v4Vvr0Hznm8jdujfJfFdHINixybEB6tKaOjPUbXvqkZemebiMBTnIC0wnquLBM0zYkis/G2kGq6Ao+vPRaX5ipzHHWVp2bmjSNYk0d7cjUzSgpcdho0COlpaUZ9MI20DNSiiue95dKy6DC39u5Hs3QmrNIWgnMP3nnsGiXgKEwMDuGzN9Vj9O38hfsDyUA+s4REUM50Ya12MwZkcHtu3Ay+M9CEVi6Mr04nR7DCW165FjZdC4CUxWTiBMX8cQxhlQouqWlV6DFUAaSvDgGhm882I+Skk9z4ANCwCJvu1jHIEDL74dpSDUIiyhKxUmEIBKOI41MeKo5BgS9Yj1noxMl03MfxZseToW3JzCJw04rYt5nrGysF2B4DCFOKOj4RjIzsxip7Rfmxcsw43XHgZ6iyg1QbaHKDOn4G964ewho/AcUp46JmtyJY9rGpuRGM5gaVbrpICAGuiCNttgJtYhPy6Leita8Gjh3biZ30HhdvFnSSu734jvJlJPDHxE0mqr3igTX5QxQr76s4P/Mq//a+EC86RQKYYmHxF8SBjtIoU0XXtkpJOPqOj6UrqqDp38QwJsMRDpNu+mAYJVG8xpNf9HhJ1G2dZYQlaZb6nUkDKOVilMToOJD2kmBvAyNRJZkVrmNMZaSMRT+D9N/0ndGVq0GID7TZQLz5KH97xp2Af3YoD+7dh+6kevHHFZiA3gpaOjSiNBXBaVgJOM4KmxSh0rcfuQh5f270VOY8pIUBbqhkXpFdg5+Qe2l8oeWXAZh/iSnJZVAJ9/sl34sEHH5RI+Jvf/GZxIjJdg6Y5i/7MdrpKCuYqMweIEfXodjZVFzzm8ccfl7xmRuLpd6ILgdF81pX9srfZAJIMv0DAocBiEjvVsxQHMqzhxCUXWqSV5jUKQDzfmO2URpRCpuRGgcluXo+aVR+QIkCqLJreXIi45BgFSEyfwmDffVIlpJouUL+pqgvVpUOBh2Bta27De69/M6yZGaCQg1fMYXVLE1Y2NcLd9X1Yg0cR88dQyueRsOOSBz2VjeOR7hvxW+suxvbePvRnsxjKzsBJJNE/OY4SfOSLRSSYGO+VwvmnGeAzk45Ff8YPpIsNedBXdv4eGH5gWgS9z3QmMieIgLrxxhslMYzhCjoKmXdDZyFzp6+88kq88MILAgK6JJiHQz+QKY0mAJn+8VJl0RybiWJ0SD711FOSOE9nJsMjJhrP5DaGRL773e9KfhKvOV9bCCCVME4JEgVQpY5dRRRVzMoVz7Qmy6Zvj+m4oX0/ikTzeC2dKJGcGOo23gE7c5GEKeKBj0RxGsgPID+6XcAYS9WLBClN9qHolmGpInsd3FRdPXhtAmhxWwc2dS7GI3t36VQQC29YuwZ/8JpLkHACeP2H4e14RPlsinlRR483X4J7pwL8zroNeLTvBFwvwLrWTpwcH8FIdho5FgDAF3DTE12xS+mRZvUJAWSqVCsc6Cs73hsCiKEJAocSwJThsAqDSWSUFPRGM0mM+T/MLmTYgwliBBLzcbjw/OIwMZ+Lb4B4urJoSjt6tBn+YKiEoRRKIr5mXhIzFAnAN7zhDbjnnnsEzPx7vrY5ANJ1O6xG1YAJ84KMhcVcRCMVdPMD1d9Hg40NGMQKiynvs8kJEnXGNNQ4ErVLkLLr4JemUCqNq6C/baFl0fVIlrKYHj+AgueKujMVFio6ztcKvHJNhkZEo9hwLBu1yTTaMkn8yTXXor22Bj/auw8xNlYIEqiJxTA5PoD7egZRBrCmqQkpy0EmnsLJqQn0TFeS6enbmfsbIRJKDtNcFYCk/kc2HwSQ2YxHmSEMxQ2VJI16n3kMpRW91FxwbtHzqIYM+M5UFi2fQOv/XAcAAA3FSURBVJdDm3Jn06TBlFPzOVqB8SsAkM7h08V7YqLbVDKKRCtppJ5NwwNljalFRqBUVlh2oy02yUCU7mKacBNkAggdgNXpHTEnIQWApr2LeTZNF1RfIVPabCFux3DBosVYVN+AvtFhvHH5ajy4/yCOTEwi5lhY29KMo2MT8FgEKaCL1LrrbNbQ7x4CpVKKGgZSZ6W0ahLtB/jKjjvma01+o8Z5aQmkCbRJNRWuYzETWqV2KADpaLp+rRoo6EWdBSBTQapSNqK8SDVDMA2nTOcxxaUM5zFFOxKRM4loxqITd4KFpJPAB153E57Z9zyOj46LhMgkUlKIuLS5GUnLxs96+yptWcRxWVFRUpoUTZ43yWORvGeTZBZmJoaqDLhr+3vOuPAv1+/n2WeflSR6qpszJd6bpHsGa83GdFeqOxYmkryz1czv//7vn/Ez8YDTpZREx3u5QTSArla5OyoBWfw9JoAqADIVDzaJpCLTqtePsrhU70NNso1vKPQDmf6HXPzZAOJrBSbjT6r0STSE3Fh4yt9k+iIaHqRbZVI9WDZu2LgZ+3uO4+bXXIrFNfU43N+Hh/fuxcWLl+Dw0BAGs7lQDakYXKVRlJE+pvqiAhKRV2HqazTJrJLiCvzfn71dEtWZC81qUuYqM5LOKlOqKpYn0zIjSebimPJkk0hPnsOWMKY0mlyJVl20TJm8hryKQOH4tLRY7crc6X379gkRZyoJQchjSaZ5LFXX5Zdfjp/85CdC4Fklwgg/00qYAksgkriT+F988cUgmPk5Sczf8pa3vCwITw8gUU06IUyAobqNETjCf8IMQhWqEBNf9/wR4izeZwMoXTMaeqGNQ7GS2iqSbFYHVmVlqetokJkmUzpBzdHRfpWsplu6WBZWtXYhKHuwnAAb2rpwanwSM8UCeicmlOrSWYXivCSHoZp8UZ6PyfvRELE0gIxqCys2KrnR//zUbVKXTp5DCUArisAh6FmiQwJtwMO/ueBcSJNIT+CYxlMEEheSpDpapkxAcExacAQSr0PCzaR5SpGHHnpI3melBcFljqXlR+L885//XIBCQBEsvCYBz+R71s3zQSlI8JHksySJ9ffnJoFYfhu2iTOSRYUhyG+UdKI5r9SM6s9TyWlWqoft6TSnIQ+SWq1oLrRpmlnhSU4sJTVeRtKoMSmxKgRdebZVN46QAxHokmdkSgJtMdm7G5rhsg68VERrXQPWty3CrpPHMUiyrJHkyE8Lmaxdfb7GxGklUAggUydWcSTetf13wnnmAtDqotlOSXG6hPjTJdKTCM/tIWQGNccToCZx/3TkOrrYc1NJovtOd+4vkkbyYgkkADISyPh/1CJJ2pg4FA2AdE5zBECKAykACbgEOEaNRVWVllSa/yh1xluMgFJUnuJIKuYW7UhGNaZyjjYs2YQLlm6E7xZRyOdQl8nQA4XJ3BTcfBZPH9uHzUvXYHP7Cjx+YAf6psfERcC4m/HpqO6LugtHONOVpPqw32K06DDg2eqkKIDOini8Sg6qAMi03hAJY8pxogBi2yh+/ZVK4bNa1NkSSMW+NNcJ9xtQGCmk/Tkmkd48G5CYMY2akvF0fZhpC0yI2nFctOxSrGtfD9uxkWRimRQV6t8gAzA+Pogjo/2IBR4ODPdiWV0rpktF5MpFzBTZhdWoK22aRypSTVMqRZ4r1ami8iQdqPLml7e9vKh/leDlRbcRAVClTW8FQIZA0+diAKQchOJW050xFF8xr1X6qmkOXrG4Kp7ksHtraLWZqoxIoyixzlRAVm0k7WEvVgEvy4cyiVq0pZvRkKhDa10blrQsk+QygshkTdqBh+/t/hFGitmQ2dUlksiXmCCmOZA261X/H6MOzZVfGkCm1cu/bLtdDqbvh0V7bJVCb7Bpk0ILjN5kkmOzMZWVfIVqidbTmTYeT85jEvBPN6YZ42ytqDNd80z7QwCp7mPKgWjKbjR7VuAQAOmu8ZpQGwk0G0BKNVHViZ9G1305c8t3tPVVsbao7kzHMS2hwjCJkVgKqKJutPVnri0KzYrhlrVvRH2iUQGI0ojhEr+Mb+57EDNeWSfBUUrRd+SgRG+3KdeJmPWVidM50bplnpFEYZdW7Rf6x6234tOf/rRYXrS4SJzpDHz961+PL3/5y+JhZqiDvYJIdFk5SlJNk33FihVSMco4FqUagUYvNK0jnkOyzX0k5iTH3P/a175Wzrn77rsFqEzIJyEm59q5c6eMTaARoCTtrKl/05veJGOaDmdnAsfZ7H8RgHR/3rC1rsnxETvESJbwOSoxKjylAiDmYygrjGa2AmZU2mgHovntCyntEdmivbcmPURLnnAMBSDT3Dd0NgY2rltyDbpSi5CEh3JxClOFUeybOIZTpWnhO4RgnZNCyS/DC3z6x5EIbBTZHHoOgTbSpaLCLAShxFLTa8j2Zx+/GX/+538u3b+4oDSXuaif+MQnJIRgrDJ6nSmdGM5gXIphD0oVgoKSiKAwRJmklpYUAUZyTTCQ/PJYmv9r166VShCa4gQLTXYea1oNE1AENAFEicSSZlp4DJ/M1zYLQNJQU8eewsYKOoQhxb1G8oS16saaMiU66jkKIBW1V+qmAqBKbhB9SYpwq2QzUVZ8T/MgJWEk5KrTRyrEnaBUPigFpUWZRUgHAXKlPNygjCm/qBrUqCC+rrDQqbR65SWl1ifvM8WCc1WYjoFpuvNSAPo/T74V999/v/hNKH2iJcpUa5RGpuyY90jLjL4gvseNoDmdBRa14AgMAsgk6fMc05hB2hDrn36IdmzlftNW+GxKnc8VWAKgNYuu1g005wKo4gMieIx1Jh7nSIKYqkePSiAeq3N/dIGhaTAuZc+hJFKqUSROJJ5meFPFQ63It8TDIo02FYB0ZasATFllqrdP2OlHBUGZ5Wg5cFm3pqPpptI0bJ55Gv6jnIiVH24R0h3GUCt+oC9te+e5zv2r4vgIgFRqxml9QOJAVH4dnXiq0lO1KhPjmuhnioYAgtJKpXKYcIcipuQpxkGoQyECNCOdTJmzlmSRBLWwgXj4Gxumh7RqzmBq7lWiv42UlUDKTomKYR1bi9OMdOBhb/mkMGLT80caOoi1Ho28c22j9WCGROtS7YilZhonLHAAXaP0fwgg9f0lANTve8UkA/F0ADKNvSU+ZgCkE+lNwNU4GoUFhQFYBaCQE+lQReg/0qkgqqO9jpfpzyTqTCLxJn+yAsK49AUK0BlvR8aLIYccioEiynm/IL2xTKGgIc+i4iKgUKIhSp6NsNDXi5j0Zs8Xn31HKFGMJcbwQVSd0Iqi5UQPMruh0ut7ww034OjRoyEx/k0TS4oDdV+jCCEBJFNd4RkVAKmc57kSqBJtNwnzilgrP5FO4dAWmMBSA0g4kagtZfaHqikk0NGgqxpbWWyVfkGqmYv6vBXPtPqZu0p+t/5bx70kE0DhI2yWoFIzDCGuqKVZ/h+9sgZ0yulY8Vf//aNvwp133ik5OIxFkZOQ1BJMprkmQwq0vmjaM0xBADFWRovrySefFGuLMTFaWOwy9puwhQBSmX8VdqAqKFRglYusnIjGwaibJ4QgMM7EyqIrhyPVmHY2ankhRFECrbP9RhV/UcTpGPIiY4Vpkh3W2qt0r1BqiaQy1plp0KnuKzTVdb8fAZBWX6KZzwJA0Wj9XAD9wxO34DOf+YyY2/T1kPwy0EmwUM2RyNK0pjlNK43kmaSY8SjWzfNvWle0ukjEL7300ld0SXMok40EigLINEeo+IHIgbRkETVylgBiSXPEG21+7smJAMg4C5UqM1accUya8IUm2TpwKj4l4U3qn8kLCn+1R4Ck1VIY16uQX5McJj+HYPw7oUleiY/NDW1o2VwRDGFCGfDFZ98ZShvTVOF0bXZNkpgZxJRDG1U3t63vK10KnVYCmRQK/SsmYiZXAKT6/ZgSnjCUEY2HmXJmIdRG0lSIMtlLJZfIlP8YAJm0D+0sjKZ6iLluIu8KQCrBTPmO1K+OWXBMElw4+0YCKfUUqrAQQJVlMqCpWHGV6lPJQ5DMg0pzBUOiCaCFuJ0lgEiijQldSe2ohCRmx8NoiYnxOxdAOmVjLoBUbyDDu84OQMYqU34iDSBLt4R5SQBVyLExx6PdWNU4c4iynFJprkDpNxdABNYXFjKAFuI3p3rP8zMDIoHmZ6jqKAtxBqoAWoirPo/3XAXQPE7mQhyqCqCFuOrzeM9VAM3jZC7EoaoAWoirPo/3XAXQPE7mQhyqCqCFuOrzeM9VAM3jZC7EoaoAWoirPo/3XAXQPE7mQhyqCqCFuOrzeM9VAM3jZC7EoaoAWoirPo/3XAXQPE7mQhyqCqCFuOrzeM9VAM3jZC7EoaoAWoirPo/3XAXQPE7mQhyqCqCFuOrzeM9VAM3jZC7EoaoAWoirPo/3XAXQPE7mQhyqCqCFuOrzeM9VAM3jZC7EoaoAWoirPo/3XAXQPE7mQhyqCqCFuOrzeM9VAM3jZC7EoaoAWoirPo/3vGABxKbdvb290t2d/Zb5E0rmN73YNYzvse0cH+wOv3//fjmWf/M803uZ/Q3Z4IQP9kdkG7uFtC1YALHZJX8SgL+VxV6GW7dulSaXBA87qXIjWNjDcN26dXIMQUbgsB0dAchu9AQdj2fPQ/Y+fNvb3raQ8AMr9sVqf6C5Kx74ld8B4z7VWXb2FkwOANlRWN2Vn51cUMjRN2vtH68CaCEu/Hzd8/8Hbu21Q1IyT3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Avviso alla cittadinanza del Sindaco - Primi casi positivi Covid-19 a  Buttigliera - Comune di Buttigliera Alta"/>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CasellaDiTesto 4"/>
          <p:cNvSpPr txBox="1"/>
          <p:nvPr/>
        </p:nvSpPr>
        <p:spPr>
          <a:xfrm>
            <a:off x="755576" y="5805264"/>
            <a:ext cx="1170513" cy="646331"/>
          </a:xfrm>
          <a:prstGeom prst="rect">
            <a:avLst/>
          </a:prstGeom>
          <a:noFill/>
        </p:spPr>
        <p:txBody>
          <a:bodyPr wrap="none" rtlCol="0">
            <a:spAutoFit/>
          </a:bodyPr>
          <a:lstStyle/>
          <a:p>
            <a:r>
              <a:rPr lang="it-IT" dirty="0" smtClean="0"/>
              <a:t>Classe III B</a:t>
            </a:r>
          </a:p>
          <a:p>
            <a:r>
              <a:rPr lang="it-IT" dirty="0" err="1" smtClean="0"/>
              <a:t>Tiriolo</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descr="C:\Users\Elisabetta\Desktop\i 4 tipi di vaccino.jpg"/>
          <p:cNvPicPr>
            <a:picLocks noGrp="1" noChangeAspect="1" noChangeArrowheads="1"/>
          </p:cNvPicPr>
          <p:nvPr>
            <p:ph idx="1"/>
          </p:nvPr>
        </p:nvPicPr>
        <p:blipFill>
          <a:blip r:embed="rId2" cstate="print"/>
          <a:srcRect/>
          <a:stretch>
            <a:fillRect/>
          </a:stretch>
        </p:blipFill>
        <p:spPr bwMode="auto">
          <a:xfrm>
            <a:off x="467544" y="260648"/>
            <a:ext cx="8280920" cy="63238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Vaccini a vettore virale</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Il vaccino messo a punto da </a:t>
            </a:r>
            <a:r>
              <a:rPr lang="it-IT" b="1" dirty="0" err="1" smtClean="0"/>
              <a:t>AstraZeneca</a:t>
            </a:r>
            <a:r>
              <a:rPr lang="it-IT" dirty="0" smtClean="0"/>
              <a:t> è un </a:t>
            </a:r>
            <a:r>
              <a:rPr lang="it-IT" b="1" dirty="0" smtClean="0"/>
              <a:t>vaccino a vettore virale</a:t>
            </a:r>
            <a:r>
              <a:rPr lang="it-IT" dirty="0" smtClean="0"/>
              <a:t> ed è stato realizzato utilizzando l’</a:t>
            </a:r>
            <a:r>
              <a:rPr lang="it-IT" dirty="0" err="1" smtClean="0"/>
              <a:t>adenovirus</a:t>
            </a:r>
            <a:r>
              <a:rPr lang="it-IT" dirty="0" smtClean="0"/>
              <a:t> degli </a:t>
            </a:r>
            <a:r>
              <a:rPr lang="it-IT" dirty="0" err="1" smtClean="0"/>
              <a:t>scimpanzè</a:t>
            </a:r>
            <a:r>
              <a:rPr lang="it-IT" dirty="0" smtClean="0"/>
              <a:t> , un virus responsabile del raffreddore . Una versione indebolita dell’</a:t>
            </a:r>
            <a:r>
              <a:rPr lang="it-IT" dirty="0" err="1" smtClean="0"/>
              <a:t>adenovirus</a:t>
            </a:r>
            <a:r>
              <a:rPr lang="it-IT" dirty="0" smtClean="0"/>
              <a:t> degli </a:t>
            </a:r>
            <a:r>
              <a:rPr lang="it-IT" dirty="0" err="1" smtClean="0"/>
              <a:t>scimpanzè</a:t>
            </a:r>
            <a:r>
              <a:rPr lang="it-IT" dirty="0" smtClean="0"/>
              <a:t> (incapace di replicarsi e innocua per l’organismo umano) nella quale è stato inserito il materiale genetico della proteina Spike, viene utilizzata come vettore ovvero come tramite per </a:t>
            </a:r>
            <a:r>
              <a:rPr lang="it-IT" b="1" dirty="0" smtClean="0"/>
              <a:t>introdurre nelle cellule umane il materiale genetico della proteina Spike</a:t>
            </a:r>
            <a:r>
              <a:rPr lang="it-IT" dirty="0" smtClean="0"/>
              <a:t>, quella che permette al virus SARS-CoV-2 di innescare l’infezione responsabile di COVID-19.</a:t>
            </a:r>
          </a:p>
          <a:p>
            <a:r>
              <a:rPr lang="it-IT" b="1" dirty="0" smtClean="0"/>
              <a:t>Il sistema immunitario si attiva così contro la proteina Spike e produce gli anticorpi</a:t>
            </a:r>
            <a:r>
              <a:rPr lang="it-IT" dirty="0" smtClean="0"/>
              <a:t>: laddove l’individuo in futuro entrasse in contatto con il virus, gli anticorpi – allenatisi con la vaccinazione – saranno in grado di riconoscere il virus e bloccare l’infezione. Con il vaccino si introduce nelle cellule dell’organismo solo l’informazione genetica necessaria per costruire copie della proteina Spike. </a:t>
            </a:r>
            <a:r>
              <a:rPr lang="it-IT" b="1" dirty="0" smtClean="0"/>
              <a:t>L’</a:t>
            </a:r>
            <a:r>
              <a:rPr lang="it-IT" b="1" dirty="0" err="1" smtClean="0"/>
              <a:t>adenovirus</a:t>
            </a:r>
            <a:r>
              <a:rPr lang="it-IT" b="1" dirty="0" smtClean="0"/>
              <a:t> non è in grado di replicarsi e dunque non può diffondersi nell’organismo</a:t>
            </a:r>
            <a:r>
              <a:rPr lang="it-IT" dirty="0" smtClean="0"/>
              <a:t> dei vaccinati.  Dopo la somministrazione l’informazione genetica viene degradata ed eliminata.</a:t>
            </a:r>
          </a:p>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3250" name="Picture 2" descr="Vaccini Covid, le differenze: confronto tra AstraZeneca, Moderna, Pfizer, Janssen, Sputnik, CureVac e Novavax "/>
          <p:cNvPicPr>
            <a:picLocks noChangeAspect="1" noChangeArrowheads="1"/>
          </p:cNvPicPr>
          <p:nvPr/>
        </p:nvPicPr>
        <p:blipFill>
          <a:blip r:embed="rId2" cstate="print"/>
          <a:srcRect/>
          <a:stretch>
            <a:fillRect/>
          </a:stretch>
        </p:blipFill>
        <p:spPr bwMode="auto">
          <a:xfrm>
            <a:off x="467544" y="188640"/>
            <a:ext cx="8136904" cy="61206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7348" name="Picture 4" descr="Vaccini Covid, le differenze: confronto tra AstraZeneca, Moderna, Pfizer, Janssen, Sputnik, CureVac e Novavax "/>
          <p:cNvPicPr>
            <a:picLocks noChangeAspect="1" noChangeArrowheads="1"/>
          </p:cNvPicPr>
          <p:nvPr/>
        </p:nvPicPr>
        <p:blipFill>
          <a:blip r:embed="rId2" cstate="print"/>
          <a:srcRect/>
          <a:stretch>
            <a:fillRect/>
          </a:stretch>
        </p:blipFill>
        <p:spPr bwMode="auto">
          <a:xfrm>
            <a:off x="1115616" y="404664"/>
            <a:ext cx="7155833" cy="57800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I vaccini con proteina ricombinante:sono vaccini basati sulla proteina </a:t>
            </a:r>
            <a:r>
              <a:rPr lang="it-IT" dirty="0" err="1" smtClean="0"/>
              <a:t>spike</a:t>
            </a:r>
            <a:r>
              <a:rPr lang="it-IT" dirty="0" smtClean="0"/>
              <a:t> ricombinante, unita ad un adiuvante che fa da vettore (</a:t>
            </a:r>
            <a:r>
              <a:rPr lang="it-IT" dirty="0" err="1" smtClean="0"/>
              <a:t>Noravax</a:t>
            </a:r>
            <a:r>
              <a:rPr lang="it-IT" dirty="0" smtClean="0"/>
              <a:t>)</a:t>
            </a:r>
          </a:p>
          <a:p>
            <a:r>
              <a:rPr lang="it-IT" dirty="0" smtClean="0"/>
              <a:t>Virus inattivati:si inietta il virus inattivato o attenuato (</a:t>
            </a:r>
            <a:r>
              <a:rPr lang="it-IT" dirty="0" err="1" smtClean="0"/>
              <a:t>SINovac</a:t>
            </a:r>
            <a:r>
              <a:rPr lang="it-IT" dirty="0" smtClean="0"/>
              <a:t>)</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TECNOLOGIA DELL'RNA MESSAGGERO</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Entrambi i vaccini  </a:t>
            </a:r>
            <a:r>
              <a:rPr lang="it-IT" dirty="0" err="1" smtClean="0"/>
              <a:t>Biontech</a:t>
            </a:r>
            <a:r>
              <a:rPr lang="it-IT" dirty="0" smtClean="0"/>
              <a:t> e Moderna sono a base di </a:t>
            </a:r>
            <a:r>
              <a:rPr lang="it-IT" b="1" dirty="0" smtClean="0"/>
              <a:t>RNA messaggero</a:t>
            </a:r>
            <a:r>
              <a:rPr lang="it-IT" dirty="0" smtClean="0"/>
              <a:t> (o </a:t>
            </a:r>
            <a:r>
              <a:rPr lang="it-IT" dirty="0" err="1" smtClean="0"/>
              <a:t>mRNA</a:t>
            </a:r>
            <a:r>
              <a:rPr lang="it-IT" dirty="0" smtClean="0"/>
              <a:t>), una delle due molecole contenenti le informazioni genetiche specifiche per ogni organismo vivente. </a:t>
            </a:r>
            <a:br>
              <a:rPr lang="it-IT" dirty="0" smtClean="0"/>
            </a:br>
            <a:r>
              <a:rPr lang="it-IT" dirty="0" smtClean="0"/>
              <a:t>Il compito del </a:t>
            </a:r>
            <a:r>
              <a:rPr lang="it-IT" b="1" dirty="0" smtClean="0"/>
              <a:t>RNA</a:t>
            </a:r>
            <a:r>
              <a:rPr lang="it-IT" dirty="0" smtClean="0"/>
              <a:t> è trasmettere il messaggio di vita contenuto nel DNA in modo che la cellula possa utilizzarlo per produrre tutte le proteine​​ che ci permettono di respirare, pensare, </a:t>
            </a:r>
            <a:r>
              <a:rPr lang="it-IT" dirty="0" err="1" smtClean="0"/>
              <a:t>muoverci…vivere</a:t>
            </a:r>
            <a:r>
              <a:rPr lang="it-IT" dirty="0" smtClean="0"/>
              <a:t>. L’'RNA è una molecola effimera, fragile che è presente nella cellula unicamente durante lo svolgimento della sua specifica funzione e si degrada molto facilmente.</a:t>
            </a:r>
            <a:br>
              <a:rPr lang="it-IT" dirty="0" smtClean="0"/>
            </a:br>
            <a:r>
              <a:rPr lang="it-IT" dirty="0" smtClean="0"/>
              <a:t>Per questo motivo, i vaccini a </a:t>
            </a:r>
            <a:r>
              <a:rPr lang="it-IT" dirty="0" err="1" smtClean="0"/>
              <a:t>mRNA</a:t>
            </a:r>
            <a:r>
              <a:rPr lang="it-IT" dirty="0" smtClean="0"/>
              <a:t> sviluppati per sconfiggere la pandemia da SARS-CoV-2 devono essere conservati a temperature fino a 80 gradi sotto lo zero. All'interno del vaccino, l'</a:t>
            </a:r>
            <a:r>
              <a:rPr lang="it-IT" dirty="0" err="1" smtClean="0"/>
              <a:t>mRNA</a:t>
            </a:r>
            <a:r>
              <a:rPr lang="it-IT" dirty="0" smtClean="0"/>
              <a:t> è protetto, incapsulato all'interno di sfere fatte di grassi (liposomi), simili a quelli presenti delle nostre cellule. Una volta iniettati nel nostro corpo, i liposomi liberano l'</a:t>
            </a:r>
            <a:r>
              <a:rPr lang="it-IT" dirty="0" err="1" smtClean="0"/>
              <a:t>mRNA</a:t>
            </a:r>
            <a:r>
              <a:rPr lang="it-IT" dirty="0" smtClean="0"/>
              <a:t> che contiene le informazioni necessarie per produrre la</a:t>
            </a:r>
            <a:r>
              <a:rPr lang="it-IT" b="1" dirty="0" smtClean="0"/>
              <a:t> proteina Spike del virus</a:t>
            </a:r>
            <a:r>
              <a:rPr lang="it-IT" dirty="0" smtClean="0"/>
              <a:t>. Questa proteina normalmente viene utilizzata dal virus come una sorta di uncino, per agganciarsi alle cellule delle nostre vie respiratorie, entrare al loro interno e moltiplicarsi causando la malattia.</a:t>
            </a:r>
            <a:br>
              <a:rPr lang="it-IT" dirty="0" smtClean="0"/>
            </a:br>
            <a:r>
              <a:rPr lang="it-IT" dirty="0" smtClean="0"/>
              <a:t>In tutte le nostre cellule ci sono delle piccole fabbriche, i ribosomi, che traducono l'informazione dell'</a:t>
            </a:r>
            <a:r>
              <a:rPr lang="it-IT" b="1" dirty="0" err="1" smtClean="0"/>
              <a:t>mRNA</a:t>
            </a:r>
            <a:r>
              <a:rPr lang="it-IT" dirty="0" smtClean="0"/>
              <a:t> in proteine. L'</a:t>
            </a:r>
            <a:r>
              <a:rPr lang="it-IT" dirty="0" err="1" smtClean="0"/>
              <a:t>mRNA</a:t>
            </a:r>
            <a:r>
              <a:rPr lang="it-IT" dirty="0" smtClean="0"/>
              <a:t> che si trova nel vaccino, una volta entrato nelle cellule viene letto dai ribosomi che produrranno tante copie della proteina Spike del SARS-CoV-2.</a:t>
            </a:r>
            <a:br>
              <a:rPr lang="it-IT" dirty="0" smtClean="0"/>
            </a:br>
            <a:r>
              <a:rPr lang="it-IT" dirty="0" smtClean="0"/>
              <a:t>Una volta che le nostre cellule avranno prodotto la proteina </a:t>
            </a:r>
            <a:r>
              <a:rPr lang="it-IT" i="1" dirty="0" smtClean="0"/>
              <a:t>Spike</a:t>
            </a:r>
            <a:r>
              <a:rPr lang="it-IT" dirty="0" smtClean="0"/>
              <a:t>, questa uscirà dalla cellula e verrà riconosciuta come estranea dal sistema immunitario</a:t>
            </a:r>
            <a:r>
              <a:rPr lang="it-IT" b="1" dirty="0" smtClean="0"/>
              <a:t>. L'importante è che la proteina </a:t>
            </a:r>
            <a:r>
              <a:rPr lang="it-IT" b="1" i="1" dirty="0" smtClean="0"/>
              <a:t>Spike</a:t>
            </a:r>
            <a:r>
              <a:rPr lang="it-IT" b="1" dirty="0" smtClean="0"/>
              <a:t>, da sola, attiva una reazione immunitaria ma non è in grado di provocare la malattia perché rappresenta soltanto una piccola parte del virus.</a:t>
            </a:r>
            <a:endParaRPr lang="it-IT"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8370" name="Picture 2" descr="http://www.ospedalebambinogesu.it/documents/10179/542526/vaccino+mrna/c50ffb2f-9e5a-4cca-ad19-a3e7c665e123?t=1607532717040"/>
          <p:cNvPicPr>
            <a:picLocks noChangeAspect="1" noChangeArrowheads="1"/>
          </p:cNvPicPr>
          <p:nvPr/>
        </p:nvPicPr>
        <p:blipFill>
          <a:blip r:embed="rId2" cstate="print"/>
          <a:srcRect/>
          <a:stretch>
            <a:fillRect/>
          </a:stretch>
        </p:blipFill>
        <p:spPr bwMode="auto">
          <a:xfrm>
            <a:off x="0" y="1556792"/>
            <a:ext cx="8963025" cy="50387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smtClean="0"/>
              <a:t>A questo punto, il sistema immunitario fa il suo lavoro. Inizia a produrre le armi specifiche, gli anticorpi, contro la proteina </a:t>
            </a:r>
            <a:r>
              <a:rPr lang="it-IT" i="1" dirty="0" smtClean="0"/>
              <a:t>Spike</a:t>
            </a:r>
            <a:r>
              <a:rPr lang="it-IT" dirty="0" smtClean="0"/>
              <a:t> del SARS-CoV-2 e produce anche le cellule della memoria. Gli </a:t>
            </a:r>
            <a:r>
              <a:rPr lang="it-IT" b="1" dirty="0" smtClean="0"/>
              <a:t>anticorpi</a:t>
            </a:r>
            <a:r>
              <a:rPr lang="it-IT" dirty="0" smtClean="0"/>
              <a:t> bloccheranno la </a:t>
            </a:r>
            <a:r>
              <a:rPr lang="it-IT" b="1" dirty="0" smtClean="0"/>
              <a:t>proteina Spike</a:t>
            </a:r>
            <a:r>
              <a:rPr lang="it-IT" dirty="0" smtClean="0"/>
              <a:t> e impediranno al virus di infettarci.</a:t>
            </a:r>
            <a:br>
              <a:rPr lang="it-IT" dirty="0" smtClean="0"/>
            </a:br>
            <a:r>
              <a:rPr lang="it-IT" dirty="0" smtClean="0"/>
              <a:t>Le cellule della memoria rimarranno nel nostro corpo e serviranno a proteggerci per mesi, forse per anni, nel caso il virus ritornasse. Se noi non ci infettiamo, non possiamo nemmeno contagiare chi ci sta vicino. Quindi, </a:t>
            </a:r>
            <a:r>
              <a:rPr lang="it-IT" b="1" dirty="0" smtClean="0"/>
              <a:t>il vaccino protegge ognuno di noi, ma anche gli altri</a:t>
            </a:r>
            <a:r>
              <a:rPr lang="it-IT" dirty="0" smtClean="0"/>
              <a:t>.</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I primi casi in Italia </a:t>
            </a:r>
            <a:br>
              <a:rPr lang="it-IT" b="1" smtClean="0"/>
            </a:br>
            <a:endParaRPr lang="it-IT"/>
          </a:p>
        </p:txBody>
      </p:sp>
      <p:sp>
        <p:nvSpPr>
          <p:cNvPr id="3" name="Segnaposto contenuto 2"/>
          <p:cNvSpPr>
            <a:spLocks noGrp="1"/>
          </p:cNvSpPr>
          <p:nvPr>
            <p:ph sz="half" idx="1"/>
          </p:nvPr>
        </p:nvSpPr>
        <p:spPr/>
        <p:txBody>
          <a:bodyPr>
            <a:normAutofit fontScale="85000" lnSpcReduction="20000"/>
          </a:bodyPr>
          <a:lstStyle/>
          <a:p>
            <a:r>
              <a:rPr lang="it-IT" dirty="0" smtClean="0"/>
              <a:t>I primi due casi di Coronavirus in Italia, una coppia di turisti cinesi, sono stati confermati il 30 gennaio 2020 dall'</a:t>
            </a:r>
            <a:r>
              <a:rPr lang="it-IT" dirty="0" smtClean="0">
                <a:hlinkClick r:id="rId2"/>
              </a:rPr>
              <a:t>Istituto </a:t>
            </a:r>
            <a:r>
              <a:rPr lang="it-IT" dirty="0" err="1" smtClean="0">
                <a:hlinkClick r:id="rId2"/>
              </a:rPr>
              <a:t>Spallanzani</a:t>
            </a:r>
            <a:r>
              <a:rPr lang="it-IT" dirty="0" smtClean="0"/>
              <a:t>, dove sono stati ricoverati in isolamento dal 29 gennaio. Il 26 febbraio sono stati dichiarati guariti. </a:t>
            </a:r>
          </a:p>
          <a:p>
            <a:r>
              <a:rPr lang="it-IT" dirty="0" smtClean="0"/>
              <a:t>Il primo caso di trasmissione secondaria si è verificato a Codogno, Comune della Lombardia in provincia di Lodi, il 18 febbraio 2020. </a:t>
            </a:r>
          </a:p>
          <a:p>
            <a:endParaRPr lang="it-IT" dirty="0"/>
          </a:p>
        </p:txBody>
      </p:sp>
      <p:sp>
        <p:nvSpPr>
          <p:cNvPr id="4" name="Segnaposto contenuto 3"/>
          <p:cNvSpPr>
            <a:spLocks noGrp="1"/>
          </p:cNvSpPr>
          <p:nvPr>
            <p:ph sz="half" idx="2"/>
          </p:nvPr>
        </p:nvSpPr>
        <p:spPr/>
        <p:txBody>
          <a:bodyPr>
            <a:normAutofit fontScale="85000" lnSpcReduction="20000"/>
          </a:bodyPr>
          <a:lstStyle/>
          <a:p>
            <a:endParaRPr lang="it-IT" dirty="0"/>
          </a:p>
        </p:txBody>
      </p:sp>
      <p:pic>
        <p:nvPicPr>
          <p:cNvPr id="21506" name="Picture 2" descr="Coronavirus, primi due casi in Italia e blocco dei voli - Timeline - YouTube"/>
          <p:cNvPicPr>
            <a:picLocks noChangeAspect="1" noChangeArrowheads="1"/>
          </p:cNvPicPr>
          <p:nvPr/>
        </p:nvPicPr>
        <p:blipFill>
          <a:blip r:embed="rId3" cstate="print"/>
          <a:srcRect/>
          <a:stretch>
            <a:fillRect/>
          </a:stretch>
        </p:blipFill>
        <p:spPr bwMode="auto">
          <a:xfrm>
            <a:off x="4644009" y="1556792"/>
            <a:ext cx="4361531" cy="46805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Causa della pandemia</a:t>
            </a:r>
            <a:endParaRPr lang="it-IT" dirty="0"/>
          </a:p>
        </p:txBody>
      </p:sp>
      <p:sp>
        <p:nvSpPr>
          <p:cNvPr id="3" name="Segnaposto contenuto 2"/>
          <p:cNvSpPr>
            <a:spLocks noGrp="1"/>
          </p:cNvSpPr>
          <p:nvPr>
            <p:ph sz="half" idx="1"/>
          </p:nvPr>
        </p:nvSpPr>
        <p:spPr>
          <a:xfrm>
            <a:off x="457200" y="1600200"/>
            <a:ext cx="3970784" cy="4525963"/>
          </a:xfrm>
        </p:spPr>
        <p:txBody>
          <a:bodyPr>
            <a:normAutofit fontScale="62500" lnSpcReduction="20000"/>
          </a:bodyPr>
          <a:lstStyle/>
          <a:p>
            <a:r>
              <a:rPr lang="it-IT" dirty="0" smtClean="0"/>
              <a:t>All’origine di questa pandemia c’è un virus mai circolato in precedenza tra gli esseri umani, indicato  con la sigla </a:t>
            </a:r>
            <a:r>
              <a:rPr lang="it-IT" b="1" dirty="0" smtClean="0"/>
              <a:t>SARS-CoV-2, </a:t>
            </a:r>
            <a:r>
              <a:rPr lang="it-IT" dirty="0" smtClean="0"/>
              <a:t>appartenente alla famiglia dei </a:t>
            </a:r>
            <a:r>
              <a:rPr lang="it-IT" i="1" dirty="0" smtClean="0"/>
              <a:t>coronavirus</a:t>
            </a:r>
          </a:p>
          <a:p>
            <a:r>
              <a:rPr lang="it-IT" dirty="0" smtClean="0"/>
              <a:t> I </a:t>
            </a:r>
            <a:r>
              <a:rPr lang="it-IT" i="1" dirty="0" smtClean="0"/>
              <a:t>coronavirus</a:t>
            </a:r>
            <a:r>
              <a:rPr lang="it-IT" dirty="0" smtClean="0"/>
              <a:t> (</a:t>
            </a:r>
            <a:r>
              <a:rPr lang="it-IT" dirty="0" err="1" smtClean="0"/>
              <a:t>CoV</a:t>
            </a:r>
            <a:r>
              <a:rPr lang="it-IT" dirty="0" smtClean="0"/>
              <a:t>) sono un’ampia famiglia di virus respiratori che possono causare malattie da lievi a moderate, dal comune raffreddore a sindromi respiratorie come  la SARS (sindrome respiratoria acuta grave, </a:t>
            </a:r>
            <a:r>
              <a:rPr lang="it-IT" i="1" dirty="0" smtClean="0"/>
              <a:t>Severe acute </a:t>
            </a:r>
            <a:r>
              <a:rPr lang="it-IT" i="1" dirty="0" err="1" smtClean="0"/>
              <a:t>respiratory</a:t>
            </a:r>
            <a:r>
              <a:rPr lang="it-IT" i="1" dirty="0" smtClean="0"/>
              <a:t> </a:t>
            </a:r>
            <a:r>
              <a:rPr lang="it-IT" i="1" dirty="0" err="1" smtClean="0"/>
              <a:t>syndrome</a:t>
            </a:r>
            <a:r>
              <a:rPr lang="it-IT" dirty="0" smtClean="0"/>
              <a:t>). Sono chiamati così per le punte a forma di corona che sono presenti sulla loro superficie.</a:t>
            </a:r>
          </a:p>
          <a:p>
            <a:endParaRPr lang="it-IT" dirty="0"/>
          </a:p>
        </p:txBody>
      </p:sp>
      <p:pic>
        <p:nvPicPr>
          <p:cNvPr id="5" name="Picture 6" descr="Corona Virus: Consequences for Creative Europe programme and related  activities | Europa Creativa"/>
          <p:cNvPicPr>
            <a:picLocks noGrp="1" noChangeAspect="1" noChangeArrowheads="1"/>
          </p:cNvPicPr>
          <p:nvPr>
            <p:ph sz="half" idx="2"/>
          </p:nvPr>
        </p:nvPicPr>
        <p:blipFill>
          <a:blip r:embed="rId2" cstate="print"/>
          <a:stretch>
            <a:fillRect/>
          </a:stretch>
        </p:blipFill>
        <p:spPr bwMode="auto">
          <a:xfrm>
            <a:off x="4716016" y="1556792"/>
            <a:ext cx="4176464" cy="2808312"/>
          </a:xfrm>
          <a:prstGeom prst="rect">
            <a:avLst/>
          </a:prstGeom>
          <a:noFill/>
        </p:spPr>
      </p:pic>
      <p:sp>
        <p:nvSpPr>
          <p:cNvPr id="6" name="Rettangolo 5"/>
          <p:cNvSpPr/>
          <p:nvPr/>
        </p:nvSpPr>
        <p:spPr>
          <a:xfrm>
            <a:off x="5508104" y="4581128"/>
            <a:ext cx="3024336" cy="1200329"/>
          </a:xfrm>
          <a:prstGeom prst="rect">
            <a:avLst/>
          </a:prstGeom>
        </p:spPr>
        <p:txBody>
          <a:bodyPr wrap="square">
            <a:spAutoFit/>
          </a:bodyPr>
          <a:lstStyle/>
          <a:p>
            <a:r>
              <a:rPr lang="it-IT" dirty="0" smtClean="0"/>
              <a:t>Virus:       </a:t>
            </a:r>
            <a:r>
              <a:rPr lang="it-IT" b="1" dirty="0" smtClean="0"/>
              <a:t>SARS-CoV-2</a:t>
            </a:r>
          </a:p>
          <a:p>
            <a:r>
              <a:rPr lang="it-IT" dirty="0" smtClean="0"/>
              <a:t>Famiglia</a:t>
            </a:r>
            <a:r>
              <a:rPr lang="it-IT" b="1" dirty="0" smtClean="0"/>
              <a:t>: </a:t>
            </a:r>
            <a:r>
              <a:rPr lang="it-IT" b="1" dirty="0" err="1" smtClean="0"/>
              <a:t>Coronaviridae</a:t>
            </a:r>
            <a:endParaRPr lang="it-IT" b="1" dirty="0" smtClean="0"/>
          </a:p>
          <a:p>
            <a:r>
              <a:rPr lang="it-IT" dirty="0" smtClean="0"/>
              <a:t>Patologia: </a:t>
            </a:r>
            <a:r>
              <a:rPr lang="it-IT" b="1" dirty="0" err="1" smtClean="0"/>
              <a:t>Covid</a:t>
            </a:r>
            <a:r>
              <a:rPr lang="it-IT" b="1" dirty="0" smtClean="0"/>
              <a:t> 19</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dirty="0" smtClean="0"/>
              <a:t>I virus</a:t>
            </a:r>
            <a:endParaRPr lang="it-IT" dirty="0"/>
          </a:p>
        </p:txBody>
      </p:sp>
      <p:sp>
        <p:nvSpPr>
          <p:cNvPr id="3" name="Segnaposto contenuto 2"/>
          <p:cNvSpPr>
            <a:spLocks noGrp="1"/>
          </p:cNvSpPr>
          <p:nvPr>
            <p:ph sz="half" idx="1"/>
          </p:nvPr>
        </p:nvSpPr>
        <p:spPr>
          <a:xfrm>
            <a:off x="457200" y="1340768"/>
            <a:ext cx="4038600" cy="4785395"/>
          </a:xfrm>
        </p:spPr>
        <p:txBody>
          <a:bodyPr>
            <a:normAutofit fontScale="55000" lnSpcReduction="20000"/>
          </a:bodyPr>
          <a:lstStyle/>
          <a:p>
            <a:r>
              <a:rPr lang="it-IT" dirty="0" smtClean="0"/>
              <a:t>I virus sono microorganismi  che possono infettare tutte le forme di vita: animali, vegetali, microorganismi. Quando non si trovano nella fase dell'infezione o all'interno di una cellula infetta, i virus esistono in forma di particelle indipendenti e inattive dette </a:t>
            </a:r>
            <a:r>
              <a:rPr lang="it-IT" dirty="0" smtClean="0">
                <a:hlinkClick r:id="rId2" tooltip="Virioni"/>
              </a:rPr>
              <a:t>virioni</a:t>
            </a:r>
            <a:r>
              <a:rPr lang="it-IT" dirty="0" smtClean="0"/>
              <a:t>.</a:t>
            </a:r>
          </a:p>
          <a:p>
            <a:r>
              <a:rPr lang="it-IT" dirty="0" smtClean="0"/>
              <a:t>Queste particelle virali, sono costituite da due o tre parti:</a:t>
            </a:r>
          </a:p>
          <a:p>
            <a:r>
              <a:rPr lang="it-IT" dirty="0" smtClean="0"/>
              <a:t> (I) il materiale genetico costituito da </a:t>
            </a:r>
            <a:r>
              <a:rPr lang="it-IT" dirty="0" smtClean="0">
                <a:hlinkClick r:id="rId3" tooltip="DNA"/>
              </a:rPr>
              <a:t>DNA</a:t>
            </a:r>
            <a:r>
              <a:rPr lang="it-IT" dirty="0" smtClean="0"/>
              <a:t> o </a:t>
            </a:r>
            <a:r>
              <a:rPr lang="it-IT" dirty="0" smtClean="0">
                <a:hlinkClick r:id="rId4" tooltip="RNA"/>
              </a:rPr>
              <a:t>RNA</a:t>
            </a:r>
            <a:r>
              <a:rPr lang="it-IT" dirty="0" smtClean="0"/>
              <a:t>, lunghe molecole che trasportano le informazioni genetiche; </a:t>
            </a:r>
          </a:p>
          <a:p>
            <a:r>
              <a:rPr lang="it-IT" dirty="0" smtClean="0"/>
              <a:t>(II) un rivestimento </a:t>
            </a:r>
            <a:r>
              <a:rPr lang="it-IT" dirty="0" smtClean="0">
                <a:hlinkClick r:id="rId5" tooltip="Proteina"/>
              </a:rPr>
              <a:t>proteico</a:t>
            </a:r>
            <a:r>
              <a:rPr lang="it-IT" dirty="0" smtClean="0"/>
              <a:t>, chiamato </a:t>
            </a:r>
            <a:r>
              <a:rPr lang="it-IT" dirty="0" smtClean="0">
                <a:hlinkClick r:id="rId6" tooltip="Capside"/>
              </a:rPr>
              <a:t>capside</a:t>
            </a:r>
            <a:r>
              <a:rPr lang="it-IT" dirty="0" smtClean="0"/>
              <a:t>, che circonda e protegge il materiale genetico; </a:t>
            </a:r>
          </a:p>
          <a:p>
            <a:r>
              <a:rPr lang="it-IT" dirty="0" smtClean="0"/>
              <a:t>e in alcuni casi (</a:t>
            </a:r>
            <a:r>
              <a:rPr lang="it-IT" dirty="0" err="1" smtClean="0"/>
              <a:t>III</a:t>
            </a:r>
            <a:r>
              <a:rPr lang="it-IT" dirty="0" smtClean="0"/>
              <a:t>) una sacca di </a:t>
            </a:r>
            <a:r>
              <a:rPr lang="it-IT" dirty="0" smtClean="0">
                <a:hlinkClick r:id="rId7" tooltip="Lipidi"/>
              </a:rPr>
              <a:t>lipidi</a:t>
            </a:r>
            <a:r>
              <a:rPr lang="it-IT" dirty="0" smtClean="0"/>
              <a:t> che circonda il rivestimento proteico quando sono fuori dalla cellula</a:t>
            </a:r>
            <a:endParaRPr lang="it-IT" dirty="0"/>
          </a:p>
        </p:txBody>
      </p:sp>
      <p:sp>
        <p:nvSpPr>
          <p:cNvPr id="4" name="Segnaposto contenuto 3"/>
          <p:cNvSpPr>
            <a:spLocks noGrp="1"/>
          </p:cNvSpPr>
          <p:nvPr>
            <p:ph sz="half" idx="2"/>
          </p:nvPr>
        </p:nvSpPr>
        <p:spPr/>
        <p:txBody>
          <a:bodyPr>
            <a:normAutofit fontScale="55000" lnSpcReduction="20000"/>
          </a:bodyPr>
          <a:lstStyle/>
          <a:p>
            <a:endParaRPr lang="it-IT" dirty="0"/>
          </a:p>
        </p:txBody>
      </p:sp>
      <p:pic>
        <p:nvPicPr>
          <p:cNvPr id="46082" name="Picture 2" descr="c. I virus - Genetica 3scA"/>
          <p:cNvPicPr>
            <a:picLocks noChangeAspect="1" noChangeArrowheads="1"/>
          </p:cNvPicPr>
          <p:nvPr/>
        </p:nvPicPr>
        <p:blipFill>
          <a:blip r:embed="rId8" cstate="print"/>
          <a:srcRect/>
          <a:stretch>
            <a:fillRect/>
          </a:stretch>
        </p:blipFill>
        <p:spPr bwMode="auto">
          <a:xfrm>
            <a:off x="4499992" y="1556792"/>
            <a:ext cx="4464496" cy="46085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3050"/>
            <a:ext cx="3008313" cy="347638"/>
          </a:xfrm>
        </p:spPr>
        <p:txBody>
          <a:bodyPr>
            <a:normAutofit fontScale="90000"/>
          </a:bodyPr>
          <a:lstStyle/>
          <a:p>
            <a:endParaRPr lang="it-IT" dirty="0"/>
          </a:p>
        </p:txBody>
      </p:sp>
      <p:sp>
        <p:nvSpPr>
          <p:cNvPr id="7" name="Segnaposto contenuto 6"/>
          <p:cNvSpPr>
            <a:spLocks noGrp="1"/>
          </p:cNvSpPr>
          <p:nvPr>
            <p:ph idx="1"/>
          </p:nvPr>
        </p:nvSpPr>
        <p:spPr/>
        <p:txBody>
          <a:bodyPr/>
          <a:lstStyle/>
          <a:p>
            <a:endParaRPr lang="it-IT" dirty="0"/>
          </a:p>
        </p:txBody>
      </p:sp>
      <p:sp>
        <p:nvSpPr>
          <p:cNvPr id="8" name="Segnaposto testo 7"/>
          <p:cNvSpPr>
            <a:spLocks noGrp="1"/>
          </p:cNvSpPr>
          <p:nvPr>
            <p:ph type="body" sz="half" idx="2"/>
          </p:nvPr>
        </p:nvSpPr>
        <p:spPr>
          <a:xfrm>
            <a:off x="539552" y="764704"/>
            <a:ext cx="2925961" cy="5361459"/>
          </a:xfrm>
        </p:spPr>
        <p:txBody>
          <a:bodyPr/>
          <a:lstStyle/>
          <a:p>
            <a:endParaRPr lang="it-IT" dirty="0"/>
          </a:p>
        </p:txBody>
      </p:sp>
      <p:pic>
        <p:nvPicPr>
          <p:cNvPr id="50178" name="Picture 2" descr="https://www.unisr.it/mediaObject/unisr/ricerca/blog/Immagini/1280px-3D_medical_animation_coronavirus_structure/resolutions/res-l1920x10000/1280px-3D_medical_animation_coronavirus_structure.jpg"/>
          <p:cNvPicPr>
            <a:picLocks noChangeAspect="1" noChangeArrowheads="1"/>
          </p:cNvPicPr>
          <p:nvPr/>
        </p:nvPicPr>
        <p:blipFill>
          <a:blip r:embed="rId2" cstate="print"/>
          <a:srcRect/>
          <a:stretch>
            <a:fillRect/>
          </a:stretch>
        </p:blipFill>
        <p:spPr bwMode="auto">
          <a:xfrm>
            <a:off x="3347864" y="332656"/>
            <a:ext cx="5796136" cy="5904656"/>
          </a:xfrm>
          <a:prstGeom prst="rect">
            <a:avLst/>
          </a:prstGeom>
          <a:noFill/>
        </p:spPr>
      </p:pic>
      <p:sp>
        <p:nvSpPr>
          <p:cNvPr id="9" name="Rettangolo 8"/>
          <p:cNvSpPr/>
          <p:nvPr/>
        </p:nvSpPr>
        <p:spPr>
          <a:xfrm>
            <a:off x="539552" y="692696"/>
            <a:ext cx="2736304" cy="5632311"/>
          </a:xfrm>
          <a:prstGeom prst="rect">
            <a:avLst/>
          </a:prstGeom>
        </p:spPr>
        <p:txBody>
          <a:bodyPr wrap="square">
            <a:spAutoFit/>
          </a:bodyPr>
          <a:lstStyle/>
          <a:p>
            <a:r>
              <a:rPr lang="it-IT" dirty="0" smtClean="0"/>
              <a:t>Ogni </a:t>
            </a:r>
            <a:r>
              <a:rPr lang="it-IT" dirty="0" smtClean="0">
                <a:hlinkClick r:id="rId3" tooltip="Virione"/>
              </a:rPr>
              <a:t>virione</a:t>
            </a:r>
            <a:r>
              <a:rPr lang="it-IT" dirty="0" smtClean="0"/>
              <a:t> SARS-CoV-2 ha un diametro di circa 50-200 nanometri.</a:t>
            </a:r>
          </a:p>
          <a:p>
            <a:r>
              <a:rPr lang="it-IT" dirty="0" smtClean="0"/>
              <a:t>Come altri coronavirus, SARS-CoV-2 presenta quattro </a:t>
            </a:r>
            <a:r>
              <a:rPr lang="it-IT" dirty="0" smtClean="0">
                <a:hlinkClick r:id="rId4" tooltip="Proteine"/>
              </a:rPr>
              <a:t>proteine</a:t>
            </a:r>
            <a:r>
              <a:rPr lang="it-IT" dirty="0" smtClean="0"/>
              <a:t> strutturali note come:</a:t>
            </a:r>
          </a:p>
          <a:p>
            <a:r>
              <a:rPr lang="it-IT" dirty="0" smtClean="0"/>
              <a:t> proteina </a:t>
            </a:r>
          </a:p>
          <a:p>
            <a:r>
              <a:rPr lang="it-IT" dirty="0" smtClean="0"/>
              <a:t>S (</a:t>
            </a:r>
            <a:r>
              <a:rPr lang="it-IT" i="1" dirty="0" err="1" smtClean="0">
                <a:hlinkClick r:id="rId5" tooltip="Spike (virologia)"/>
              </a:rPr>
              <a:t>spike</a:t>
            </a:r>
            <a:r>
              <a:rPr lang="it-IT" dirty="0" smtClean="0"/>
              <a:t>),</a:t>
            </a:r>
          </a:p>
          <a:p>
            <a:r>
              <a:rPr lang="it-IT" dirty="0" smtClean="0"/>
              <a:t> E (</a:t>
            </a:r>
            <a:r>
              <a:rPr lang="it-IT" dirty="0" smtClean="0">
                <a:hlinkClick r:id="rId6" tooltip="Pericapside"/>
              </a:rPr>
              <a:t>involucro</a:t>
            </a:r>
            <a:r>
              <a:rPr lang="it-IT" dirty="0" smtClean="0"/>
              <a:t>),</a:t>
            </a:r>
          </a:p>
          <a:p>
            <a:r>
              <a:rPr lang="it-IT" dirty="0" smtClean="0"/>
              <a:t> M (</a:t>
            </a:r>
            <a:r>
              <a:rPr lang="it-IT" dirty="0" smtClean="0">
                <a:hlinkClick r:id="rId7" tooltip="Membrana cellulare"/>
              </a:rPr>
              <a:t>membrana</a:t>
            </a:r>
            <a:r>
              <a:rPr lang="it-IT" dirty="0" smtClean="0"/>
              <a:t>) e </a:t>
            </a:r>
          </a:p>
          <a:p>
            <a:r>
              <a:rPr lang="it-IT" dirty="0" smtClean="0"/>
              <a:t>N (</a:t>
            </a:r>
            <a:r>
              <a:rPr lang="it-IT" dirty="0" err="1" smtClean="0">
                <a:hlinkClick r:id="rId8" tooltip="Nucleocapside"/>
              </a:rPr>
              <a:t>nucleocapside</a:t>
            </a:r>
            <a:r>
              <a:rPr lang="it-IT" dirty="0" smtClean="0"/>
              <a:t>);</a:t>
            </a:r>
          </a:p>
          <a:p>
            <a:r>
              <a:rPr lang="it-IT" dirty="0" smtClean="0"/>
              <a:t> la proteina N contiene il </a:t>
            </a:r>
            <a:r>
              <a:rPr lang="it-IT" u="sng" dirty="0" smtClean="0">
                <a:hlinkClick r:id="rId9"/>
              </a:rPr>
              <a:t>genoma</a:t>
            </a:r>
            <a:r>
              <a:rPr lang="it-IT" dirty="0" smtClean="0"/>
              <a:t> dell'</a:t>
            </a:r>
            <a:r>
              <a:rPr lang="it-IT" dirty="0" smtClean="0">
                <a:hlinkClick r:id="rId10" tooltip="RNA"/>
              </a:rPr>
              <a:t>RNA</a:t>
            </a:r>
            <a:r>
              <a:rPr lang="it-IT" dirty="0" smtClean="0"/>
              <a:t> mentre le proteine S, E </a:t>
            </a:r>
            <a:r>
              <a:rPr lang="it-IT" dirty="0" err="1" smtClean="0"/>
              <a:t>e</a:t>
            </a:r>
            <a:r>
              <a:rPr lang="it-IT" dirty="0" smtClean="0"/>
              <a:t> M creano insieme il </a:t>
            </a:r>
            <a:r>
              <a:rPr lang="it-IT" dirty="0" smtClean="0">
                <a:hlinkClick r:id="rId11" tooltip="Capside"/>
              </a:rPr>
              <a:t>capside</a:t>
            </a:r>
            <a:r>
              <a:rPr lang="it-IT" dirty="0" smtClean="0"/>
              <a:t> </a:t>
            </a:r>
            <a:r>
              <a:rPr lang="it-IT" dirty="0" err="1" smtClean="0"/>
              <a:t>virale.La</a:t>
            </a:r>
            <a:r>
              <a:rPr lang="it-IT" dirty="0" smtClean="0"/>
              <a:t> proteina </a:t>
            </a:r>
            <a:r>
              <a:rPr lang="it-IT" dirty="0" err="1" smtClean="0"/>
              <a:t>spike</a:t>
            </a:r>
            <a:r>
              <a:rPr lang="it-IT" dirty="0" smtClean="0"/>
              <a:t>,  è quella che permette al virus di attaccarsi alla </a:t>
            </a:r>
            <a:r>
              <a:rPr lang="it-IT" dirty="0" smtClean="0">
                <a:hlinkClick r:id="rId7" tooltip="Membrana cellulare"/>
              </a:rPr>
              <a:t>membrana</a:t>
            </a:r>
            <a:r>
              <a:rPr lang="it-IT" dirty="0" smtClean="0"/>
              <a:t> di una cellula ospite.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endParaRPr lang="it-IT" dirty="0"/>
          </a:p>
        </p:txBody>
      </p:sp>
      <p:sp>
        <p:nvSpPr>
          <p:cNvPr id="3" name="Segnaposto contenuto 2"/>
          <p:cNvSpPr>
            <a:spLocks noGrp="1"/>
          </p:cNvSpPr>
          <p:nvPr>
            <p:ph sz="half" idx="1"/>
          </p:nvPr>
        </p:nvSpPr>
        <p:spPr>
          <a:xfrm>
            <a:off x="457200" y="1600201"/>
            <a:ext cx="4186808" cy="4277072"/>
          </a:xfrm>
        </p:spPr>
        <p:txBody>
          <a:bodyPr>
            <a:normAutofit fontScale="92500"/>
          </a:bodyPr>
          <a:lstStyle/>
          <a:p>
            <a:r>
              <a:rPr lang="it-IT" dirty="0" smtClean="0"/>
              <a:t>Da quando, l’11 gennaio 2020, è stata pubblicata la sequenza genetica del virus SARS-CoV-2, scienziati, industrie e altre organizzazioni in tutto il mondo hanno collaborato per sviluppare il prima possibile vaccini sicuri ed efficaci contro il COVID-19.</a:t>
            </a:r>
          </a:p>
          <a:p>
            <a:endParaRPr lang="it-IT" dirty="0"/>
          </a:p>
        </p:txBody>
      </p:sp>
      <p:sp>
        <p:nvSpPr>
          <p:cNvPr id="4" name="Segnaposto contenuto 3"/>
          <p:cNvSpPr>
            <a:spLocks noGrp="1"/>
          </p:cNvSpPr>
          <p:nvPr>
            <p:ph sz="half" idx="2"/>
          </p:nvPr>
        </p:nvSpPr>
        <p:spPr/>
        <p:txBody>
          <a:bodyPr>
            <a:normAutofit fontScale="92500"/>
          </a:bodyPr>
          <a:lstStyle/>
          <a:p>
            <a:pPr>
              <a:buNone/>
            </a:pPr>
            <a:r>
              <a:rPr lang="it-IT" dirty="0" smtClean="0"/>
              <a:t> </a:t>
            </a:r>
          </a:p>
          <a:p>
            <a:endParaRPr lang="it-IT" dirty="0"/>
          </a:p>
        </p:txBody>
      </p:sp>
      <p:pic>
        <p:nvPicPr>
          <p:cNvPr id="48130" name="Picture 2" descr="Vaccini anti Covid-19: Garattini, è necessario avere i dati per pianificare  il miglior utilizzo possibile | Il Bo Live UniPD"/>
          <p:cNvPicPr>
            <a:picLocks noChangeAspect="1" noChangeArrowheads="1"/>
          </p:cNvPicPr>
          <p:nvPr/>
        </p:nvPicPr>
        <p:blipFill>
          <a:blip r:embed="rId2" cstate="print"/>
          <a:srcRect/>
          <a:stretch>
            <a:fillRect/>
          </a:stretch>
        </p:blipFill>
        <p:spPr bwMode="auto">
          <a:xfrm>
            <a:off x="4644008" y="1484784"/>
            <a:ext cx="4252472" cy="40324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L’importanza del vaccino</a:t>
            </a:r>
            <a:endParaRPr lang="it-IT" dirty="0"/>
          </a:p>
        </p:txBody>
      </p:sp>
      <p:sp>
        <p:nvSpPr>
          <p:cNvPr id="3" name="Segnaposto contenuto 2"/>
          <p:cNvSpPr>
            <a:spLocks noGrp="1"/>
          </p:cNvSpPr>
          <p:nvPr>
            <p:ph sz="half" idx="1"/>
          </p:nvPr>
        </p:nvSpPr>
        <p:spPr>
          <a:xfrm>
            <a:off x="457200" y="1600200"/>
            <a:ext cx="3466728" cy="4525963"/>
          </a:xfrm>
        </p:spPr>
        <p:txBody>
          <a:bodyPr>
            <a:normAutofit fontScale="55000" lnSpcReduction="20000"/>
          </a:bodyPr>
          <a:lstStyle/>
          <a:p>
            <a:r>
              <a:rPr lang="it-IT" dirty="0" smtClean="0"/>
              <a:t>Le vaccinazioni ci proteggono da malattie gravi e potenzialmente mortali e costituiscono uno dei più potenti strumenti di prevenzione a disposizione della sanità pubblica: è soprattutto grazie alla vaccinazione che nel 1980 il vaiolo è stato dichiarato </a:t>
            </a:r>
            <a:r>
              <a:rPr lang="it-IT" dirty="0" err="1" smtClean="0"/>
              <a:t>eradicato</a:t>
            </a:r>
            <a:r>
              <a:rPr lang="it-IT" dirty="0" smtClean="0"/>
              <a:t> a livello globale e che la polio è in via di eliminazione. Non solo proteggono noi stessi, ma anche le persone che non possono essere vaccinate (perché non ancora in età raccomandata, perché non rispondono alla vaccinazione o perché presentano controindicazioni). </a:t>
            </a:r>
          </a:p>
          <a:p>
            <a:pPr>
              <a:buNone/>
            </a:pPr>
            <a:r>
              <a:rPr lang="it-IT" dirty="0" smtClean="0"/>
              <a:t> </a:t>
            </a:r>
          </a:p>
          <a:p>
            <a:endParaRPr lang="it-IT" dirty="0"/>
          </a:p>
        </p:txBody>
      </p:sp>
      <p:sp>
        <p:nvSpPr>
          <p:cNvPr id="7" name="Segnaposto contenuto 6"/>
          <p:cNvSpPr>
            <a:spLocks noGrp="1"/>
          </p:cNvSpPr>
          <p:nvPr>
            <p:ph sz="half" idx="2"/>
          </p:nvPr>
        </p:nvSpPr>
        <p:spPr/>
        <p:txBody>
          <a:bodyPr>
            <a:normAutofit fontScale="55000" lnSpcReduction="20000"/>
          </a:bodyPr>
          <a:lstStyle/>
          <a:p>
            <a:r>
              <a:rPr lang="it-IT" dirty="0" smtClean="0"/>
              <a:t>Questo avviene grazie all’immunità di gregge per cui, se la percentuale di individui vaccinati all’interno di una popolazione è elevata si riduce la possibilità che le persone non vaccinate  entrino in contatto con il virus e, di conseguenza, si riduce la trasmissione dell’agente infettivo. Questo significa che se vengono mantenute coperture sufficientemente alte si impedisce al virus di circolare fino alla sua scomparsa permanente. </a:t>
            </a:r>
          </a:p>
          <a:p>
            <a:endParaRPr lang="it-IT" dirty="0"/>
          </a:p>
        </p:txBody>
      </p:sp>
      <p:pic>
        <p:nvPicPr>
          <p:cNvPr id="40964" name="Picture 4" descr="campagna vaccinazioni | News | OPT - Ordine psicologi Toscana"/>
          <p:cNvPicPr>
            <a:picLocks noChangeAspect="1" noChangeArrowheads="1"/>
          </p:cNvPicPr>
          <p:nvPr/>
        </p:nvPicPr>
        <p:blipFill>
          <a:blip r:embed="rId2" cstate="print"/>
          <a:srcRect/>
          <a:stretch>
            <a:fillRect/>
          </a:stretch>
        </p:blipFill>
        <p:spPr bwMode="auto">
          <a:xfrm>
            <a:off x="4716016" y="3933056"/>
            <a:ext cx="4032448" cy="25202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Tipi di vaccino</a:t>
            </a:r>
            <a:endParaRPr lang="it-IT" dirty="0"/>
          </a:p>
        </p:txBody>
      </p:sp>
      <p:sp>
        <p:nvSpPr>
          <p:cNvPr id="6" name="Segnaposto contenuto 5"/>
          <p:cNvSpPr>
            <a:spLocks noGrp="1"/>
          </p:cNvSpPr>
          <p:nvPr>
            <p:ph idx="1"/>
          </p:nvPr>
        </p:nvSpPr>
        <p:spPr/>
        <p:txBody>
          <a:bodyPr>
            <a:normAutofit fontScale="55000" lnSpcReduction="20000"/>
          </a:bodyPr>
          <a:lstStyle/>
          <a:p>
            <a:pPr fontAlgn="base"/>
            <a:r>
              <a:rPr lang="it-IT" dirty="0" smtClean="0"/>
              <a:t>Esistono vari tipi di vaccini, diversi per la loro composizione:</a:t>
            </a:r>
          </a:p>
          <a:p>
            <a:pPr fontAlgn="base"/>
            <a:r>
              <a:rPr lang="it-IT" dirty="0" smtClean="0"/>
              <a:t>- </a:t>
            </a:r>
            <a:r>
              <a:rPr lang="it-IT" b="1" dirty="0" smtClean="0"/>
              <a:t>Vaccini vivi attenuati</a:t>
            </a:r>
            <a:r>
              <a:rPr lang="it-IT" dirty="0" smtClean="0"/>
              <a:t>, che contengono microbi (virus o batteri) ancora vivi ma resi innocui, quindi non più in grado di provocare la malattia (ad esempio il vaccino contro il morbillo);</a:t>
            </a:r>
            <a:br>
              <a:rPr lang="it-IT" dirty="0" smtClean="0"/>
            </a:br>
            <a:r>
              <a:rPr lang="it-IT" dirty="0" smtClean="0"/>
              <a:t>- </a:t>
            </a:r>
            <a:r>
              <a:rPr lang="it-IT" b="1" dirty="0" smtClean="0"/>
              <a:t>Vaccini inattivati</a:t>
            </a:r>
            <a:r>
              <a:rPr lang="it-IT" dirty="0" smtClean="0"/>
              <a:t>, nei quali i virus o i batteri sono stati uccisi tramite esposizione al calore oppure con sostanze chimiche (ad esempio il vaccino antipolio);</a:t>
            </a:r>
            <a:br>
              <a:rPr lang="it-IT" dirty="0" smtClean="0"/>
            </a:br>
            <a:r>
              <a:rPr lang="it-IT" dirty="0" smtClean="0"/>
              <a:t>- </a:t>
            </a:r>
            <a:r>
              <a:rPr lang="it-IT" b="1" dirty="0" smtClean="0"/>
              <a:t>Vaccini ad antigeni purificati</a:t>
            </a:r>
            <a:r>
              <a:rPr lang="it-IT" dirty="0" smtClean="0"/>
              <a:t>, ossia vaccini che contengono solo alcuni frammenti (antigeni) del batterio o del virus (ad esempio il vaccino contro la pertosse);</a:t>
            </a:r>
            <a:br>
              <a:rPr lang="it-IT" dirty="0" smtClean="0"/>
            </a:br>
            <a:r>
              <a:rPr lang="it-IT" dirty="0" smtClean="0"/>
              <a:t>- </a:t>
            </a:r>
            <a:r>
              <a:rPr lang="it-IT" b="1" dirty="0" smtClean="0"/>
              <a:t>Vaccini ad anatossine,</a:t>
            </a:r>
            <a:r>
              <a:rPr lang="it-IT" dirty="0" smtClean="0"/>
              <a:t> che contengono sostanze tossiche prodotte dai batteri – le tossine – che sono state neutralizzate trasformandole, appunto, in anatossine che non sono più in grado di provocare la malattia, ma sono capaci di attivare le difese immunitarie dell'organismo (ad esempio il vaccino contenente la tossina del tetano);</a:t>
            </a:r>
            <a:br>
              <a:rPr lang="it-IT" dirty="0" smtClean="0"/>
            </a:br>
            <a:r>
              <a:rPr lang="it-IT" dirty="0" smtClean="0"/>
              <a:t>- </a:t>
            </a:r>
            <a:r>
              <a:rPr lang="it-IT" b="1" dirty="0" smtClean="0"/>
              <a:t>Vaccini a DNA ricombinante</a:t>
            </a:r>
            <a:r>
              <a:rPr lang="it-IT" dirty="0" smtClean="0"/>
              <a:t>, prodotti copiando informazioni genetiche del virus o del batterio e sfruttandole per produrre una grande quantità di proteina virale o batterica (ad esempio il vaccino per l'Ebola).</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646"/>
            <a:ext cx="8229600" cy="994122"/>
          </a:xfrm>
        </p:spPr>
        <p:txBody>
          <a:bodyPr>
            <a:normAutofit fontScale="90000"/>
          </a:bodyPr>
          <a:lstStyle/>
          <a:p>
            <a:r>
              <a:rPr lang="it-IT" b="1" dirty="0" smtClean="0"/>
              <a:t>IL VACCINO CONTRO IL NUOVO CORONAVIRUS</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
            </a:r>
            <a:br>
              <a:rPr lang="it-IT" dirty="0" smtClean="0"/>
            </a:br>
            <a:r>
              <a:rPr lang="it-IT" dirty="0" smtClean="0"/>
              <a:t>Sviluppare un vaccino normalmente richiede molti anni di lavoro e grandi investimenti economici.</a:t>
            </a:r>
            <a:br>
              <a:rPr lang="it-IT" dirty="0" smtClean="0"/>
            </a:br>
            <a:r>
              <a:rPr lang="it-IT" dirty="0" smtClean="0"/>
              <a:t>La pandemia da SARS-CoV-2 – il nuovo Coronavirus – ha spinto il mondo scientifico e le case farmaceutiche ad una collaborazione mai vista prima per ottenere un vaccino sicuro, efficace e disponibile in breve tempo in tutto il mondo.</a:t>
            </a:r>
            <a:br>
              <a:rPr lang="it-IT" dirty="0" smtClean="0"/>
            </a:br>
            <a:r>
              <a:rPr lang="it-IT" dirty="0" smtClean="0"/>
              <a:t>Ci sono più di 300 tipi diversi di vaccini in via di sviluppo, ma due vaccini, sviluppati da </a:t>
            </a:r>
            <a:r>
              <a:rPr lang="it-IT" b="1" dirty="0" smtClean="0"/>
              <a:t>Moderna e </a:t>
            </a:r>
            <a:r>
              <a:rPr lang="it-IT" b="1" dirty="0" err="1" smtClean="0"/>
              <a:t>BioNTech-Pfizer</a:t>
            </a:r>
            <a:r>
              <a:rPr lang="it-IT" dirty="0" smtClean="0"/>
              <a:t>, sono stati realizzati con una nuova tecnologia.</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507</Words>
  <Application>Microsoft Office PowerPoint</Application>
  <PresentationFormat>Presentazione su schermo (4:3)</PresentationFormat>
  <Paragraphs>44</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I primi casi in Italia  </vt:lpstr>
      <vt:lpstr>Causa della pandemia</vt:lpstr>
      <vt:lpstr>I virus</vt:lpstr>
      <vt:lpstr>Diapositiva 5</vt:lpstr>
      <vt:lpstr>Diapositiva 6</vt:lpstr>
      <vt:lpstr>L’importanza del vaccino</vt:lpstr>
      <vt:lpstr>Tipi di vaccino</vt:lpstr>
      <vt:lpstr>IL VACCINO CONTRO IL NUOVO CORONAVIRUS</vt:lpstr>
      <vt:lpstr>Diapositiva 10</vt:lpstr>
      <vt:lpstr>Vaccini a vettore virale</vt:lpstr>
      <vt:lpstr>Diapositiva 12</vt:lpstr>
      <vt:lpstr>Diapositiva 13</vt:lpstr>
      <vt:lpstr>Diapositiva 14</vt:lpstr>
      <vt:lpstr>LA TECNOLOGIA DELL'RNA MESSAGGERO </vt:lpstr>
      <vt:lpstr>Diapositiva 16</vt:lpstr>
      <vt:lpstr>Diapositiva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dc:title>
  <dc:creator>Elisabetta</dc:creator>
  <cp:lastModifiedBy>Elisabetta</cp:lastModifiedBy>
  <cp:revision>34</cp:revision>
  <dcterms:created xsi:type="dcterms:W3CDTF">2021-02-22T20:21:08Z</dcterms:created>
  <dcterms:modified xsi:type="dcterms:W3CDTF">2021-03-08T20:05:41Z</dcterms:modified>
</cp:coreProperties>
</file>