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F359B4-7510-4AFB-A519-1685757EB49B}" v="4713" dt="2021-02-07T11:25:16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0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576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371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833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866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125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810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691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919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875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97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952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9542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xmlns="" id="{E154367A-7F4E-46E5-B73A-0E5E357E3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2" t="3940" r="64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C064E6A-4901-412E-A5D9-46B5F1059B47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IL BULLISMO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DF1B611-9D4A-4E8F-AA78-AF01A6274FE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67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A82DA9F-3C63-43EC-AC99-59AC801FD016}"/>
              </a:ext>
            </a:extLst>
          </p:cNvPr>
          <p:cNvSpPr txBox="1"/>
          <p:nvPr/>
        </p:nvSpPr>
        <p:spPr>
          <a:xfrm>
            <a:off x="396815" y="253042"/>
            <a:ext cx="665384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Cosa fare contro bullismo e </a:t>
            </a:r>
            <a:r>
              <a:rPr lang="it-IT" sz="280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cyberbullismo </a:t>
            </a:r>
            <a:endParaRPr lang="it-IT" sz="2400">
              <a:solidFill>
                <a:schemeClr val="accent4">
                  <a:lumMod val="60000"/>
                  <a:lumOff val="40000"/>
                </a:schemeClr>
              </a:solidFill>
              <a:latin typeface="Castellar"/>
              <a:cs typeface="Calibri"/>
            </a:endParaRPr>
          </a:p>
        </p:txBody>
      </p:sp>
      <p:pic>
        <p:nvPicPr>
          <p:cNvPr id="3" name="Immagine 3" descr="Immagine che contiene persona, interni, parete, finestra&#10;&#10;Descrizione generata automaticamente">
            <a:extLst>
              <a:ext uri="{FF2B5EF4-FFF2-40B4-BE49-F238E27FC236}">
                <a16:creationId xmlns:a16="http://schemas.microsoft.com/office/drawing/2014/main" xmlns="" id="{F4FC647F-48AC-4478-954D-87C5C3FF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6" y="1823585"/>
            <a:ext cx="4942935" cy="30912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7DE4AB5E-BE73-464F-8269-F8A8B0B3470C}"/>
              </a:ext>
            </a:extLst>
          </p:cNvPr>
          <p:cNvSpPr txBox="1"/>
          <p:nvPr/>
        </p:nvSpPr>
        <p:spPr>
          <a:xfrm>
            <a:off x="9224512" y="3933645"/>
            <a:ext cx="270006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</a:rPr>
              <a:t>La psicologa Silvia Vegetti </a:t>
            </a:r>
            <a:r>
              <a:rPr lang="it-IT" dirty="0">
                <a:cs typeface="Calibri"/>
              </a:rPr>
              <a:t>FInizi suggerisce che una buona soluzione per non cadere vittima del bullismo è quella di avere accanto a sé un gruppo di amci fidati che ci possano stare accanto nel momento del bisogno e difenderci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1B23551-D756-4E0D-989A-E30099253CE4}"/>
              </a:ext>
            </a:extLst>
          </p:cNvPr>
          <p:cNvSpPr txBox="1"/>
          <p:nvPr/>
        </p:nvSpPr>
        <p:spPr>
          <a:xfrm>
            <a:off x="827238" y="5140445"/>
            <a:ext cx="50435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In caso dell'apparizione del fenomeno, bisoga subito rivolgersi ai parenti, ad un'amicizia stretta o ad un </a:t>
            </a:r>
            <a:r>
              <a:rPr lang="it-IT"/>
              <a:t>insegnante. </a:t>
            </a:r>
            <a:endParaRPr lang="it-IT">
              <a:cs typeface="Calibri"/>
            </a:endParaRPr>
          </a:p>
        </p:txBody>
      </p:sp>
      <p:pic>
        <p:nvPicPr>
          <p:cNvPr id="6" name="Immagine 6" descr="Immagine che contiene persona, interni, donna&#10;&#10;Descrizione generata automaticamente">
            <a:extLst>
              <a:ext uri="{FF2B5EF4-FFF2-40B4-BE49-F238E27FC236}">
                <a16:creationId xmlns:a16="http://schemas.microsoft.com/office/drawing/2014/main" xmlns="" id="{E8BEAE5D-DBC6-4A25-A3E0-F982EC0F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13" y="2474343"/>
            <a:ext cx="2743200" cy="2743200"/>
          </a:xfrm>
          <a:prstGeom prst="rect">
            <a:avLst/>
          </a:prstGeom>
        </p:spPr>
      </p:pic>
      <p:pic>
        <p:nvPicPr>
          <p:cNvPr id="7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50884A3E-7E72-42B2-9FA8-2C8B13EF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49" y="1752600"/>
            <a:ext cx="2743200" cy="1828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090FFD4F-BC3E-4796-9665-4128DF63F826}"/>
              </a:ext>
            </a:extLst>
          </p:cNvPr>
          <p:cNvSpPr txBox="1"/>
          <p:nvPr/>
        </p:nvSpPr>
        <p:spPr>
          <a:xfrm>
            <a:off x="6160339" y="528332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</a:rPr>
              <a:t>Silvia Vegetti Finzi </a:t>
            </a:r>
            <a:endParaRPr lang="it-IT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33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7F3D415-225F-45BA-86FB-5E4EDF80DFCB}"/>
              </a:ext>
            </a:extLst>
          </p:cNvPr>
          <p:cNvSpPr txBox="1"/>
          <p:nvPr/>
        </p:nvSpPr>
        <p:spPr>
          <a:xfrm>
            <a:off x="1647645" y="655608"/>
            <a:ext cx="82928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600" i="1">
                <a:ea typeface="+mn-lt"/>
                <a:cs typeface="+mn-lt"/>
              </a:rPr>
              <a:t>"Ciò che mi spaventa non è la violenza dei cattivi; è </a:t>
            </a:r>
            <a:r>
              <a:rPr lang="it-IT" sz="3600" b="1" i="1">
                <a:ea typeface="+mn-lt"/>
                <a:cs typeface="+mn-lt"/>
              </a:rPr>
              <a:t>l'indifferenza dei buoni</a:t>
            </a:r>
            <a:r>
              <a:rPr lang="it-IT" sz="3600" i="1">
                <a:ea typeface="+mn-lt"/>
                <a:cs typeface="+mn-lt"/>
              </a:rPr>
              <a:t>."</a:t>
            </a:r>
            <a:endParaRPr lang="it-IT" sz="3600" dirty="0">
              <a:cs typeface="Calibri" panose="020F050202020403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6E1EBE7-8B28-47B0-B5DE-05A6621B74A5}"/>
              </a:ext>
            </a:extLst>
          </p:cNvPr>
          <p:cNvSpPr txBox="1"/>
          <p:nvPr/>
        </p:nvSpPr>
        <p:spPr>
          <a:xfrm>
            <a:off x="7124520" y="2078067"/>
            <a:ext cx="31457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/>
              <a:t>Cit. Martin Luther King </a:t>
            </a:r>
            <a:endParaRPr lang="it-IT" sz="2000" dirty="0">
              <a:cs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B2141C99-AAD2-4DC9-ACBF-BC8AA839D073}"/>
              </a:ext>
            </a:extLst>
          </p:cNvPr>
          <p:cNvSpPr txBox="1"/>
          <p:nvPr/>
        </p:nvSpPr>
        <p:spPr>
          <a:xfrm>
            <a:off x="1647644" y="3387305"/>
            <a:ext cx="948618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i="1">
                <a:latin typeface="inherit"/>
              </a:rPr>
              <a:t>"L'indifferenza è più colpevole della violenza stessa</a:t>
            </a:r>
            <a:r>
              <a:rPr lang="en-US" sz="3200" i="1">
                <a:latin typeface="Georgia"/>
              </a:rPr>
              <a:t>. È l'apatia morale di chi si volta dall'altra parte"</a:t>
            </a:r>
            <a:endParaRPr lang="en-US" sz="3200" i="1">
              <a:cs typeface="Calibri" panose="020F050202020403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EBD09AA8-1FC2-47B5-A0CD-102436858DD0}"/>
              </a:ext>
            </a:extLst>
          </p:cNvPr>
          <p:cNvSpPr txBox="1"/>
          <p:nvPr/>
        </p:nvSpPr>
        <p:spPr>
          <a:xfrm>
            <a:off x="7181130" y="485199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cs typeface="Calibri"/>
              </a:rPr>
              <a:t>Cit. Liliana Segre</a:t>
            </a:r>
            <a:endParaRPr lang="it-IT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866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22AE6069-17C4-4B72-BDFB-8386C09A4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524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4BD3D83-9251-4039-99D3-1973B2A1001E}"/>
              </a:ext>
            </a:extLst>
          </p:cNvPr>
          <p:cNvSpPr txBox="1"/>
          <p:nvPr/>
        </p:nvSpPr>
        <p:spPr>
          <a:xfrm>
            <a:off x="396815" y="267419"/>
            <a:ext cx="46985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stellar"/>
                <a:cs typeface="Calibri"/>
              </a:rPr>
              <a:t>Il bullismo: cos'è</a:t>
            </a:r>
          </a:p>
        </p:txBody>
      </p:sp>
      <p:pic>
        <p:nvPicPr>
          <p:cNvPr id="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AC9CF031-3FCF-40FE-9F4B-3AE3E196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1479430"/>
            <a:ext cx="3936520" cy="2619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1D92FD7-CAD7-4393-8F8A-DCD9CD1825F4}"/>
              </a:ext>
            </a:extLst>
          </p:cNvPr>
          <p:cNvSpPr txBox="1"/>
          <p:nvPr/>
        </p:nvSpPr>
        <p:spPr>
          <a:xfrm>
            <a:off x="4824143" y="1287313"/>
            <a:ext cx="668259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ea typeface="+mn-lt"/>
                <a:cs typeface="+mn-lt"/>
              </a:rPr>
              <a:t>Il bullismo indica una forma di sopraffazione da parte di una persona che usa la propria forza o potere per intimorire o danneggiare una persona più debole</a:t>
            </a:r>
          </a:p>
        </p:txBody>
      </p:sp>
      <p:pic>
        <p:nvPicPr>
          <p:cNvPr id="5" name="Immagine 5" descr="Immagine che contiene testo, segnale, clipart&#10;&#10;Descrizione generata automaticamente">
            <a:extLst>
              <a:ext uri="{FF2B5EF4-FFF2-40B4-BE49-F238E27FC236}">
                <a16:creationId xmlns:a16="http://schemas.microsoft.com/office/drawing/2014/main" xmlns="" id="{E83BC349-4A2F-43FB-AAB3-00BF0CF655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6324" y="188344"/>
            <a:ext cx="644106" cy="644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xmlns="" id="{C2D4CDA2-DB8A-40EB-BFDC-341DDED17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76" y="2191584"/>
            <a:ext cx="4784784" cy="2604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magine 7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xmlns="" id="{BC5E9572-1D49-42C0-A0D8-245DC5550B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117" y="4095210"/>
            <a:ext cx="3749615" cy="2089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2CBDCFA-11F9-42B9-896A-5E48EED07223}"/>
              </a:ext>
            </a:extLst>
          </p:cNvPr>
          <p:cNvSpPr txBox="1"/>
          <p:nvPr/>
        </p:nvSpPr>
        <p:spPr>
          <a:xfrm>
            <a:off x="5800905" y="5355206"/>
            <a:ext cx="41234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ea typeface="+mn-lt"/>
                <a:cs typeface="+mn-lt"/>
              </a:rPr>
              <a:t>Si tratta di un fenomeno complesso per il quale non bisogna restare indifferente </a:t>
            </a:r>
            <a:endParaRPr lang="it-IT" dirty="0"/>
          </a:p>
        </p:txBody>
      </p:sp>
      <p:pic>
        <p:nvPicPr>
          <p:cNvPr id="9" name="Immagine 9" descr="Immagine che contiene persona, parete, interni&#10;&#10;Descrizione generata automaticamente">
            <a:extLst>
              <a:ext uri="{FF2B5EF4-FFF2-40B4-BE49-F238E27FC236}">
                <a16:creationId xmlns:a16="http://schemas.microsoft.com/office/drawing/2014/main" xmlns="" id="{3EC56FBC-D41B-42D8-A97A-65DFAC91C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627" y="2590840"/>
            <a:ext cx="2757578" cy="2538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9759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4E44869-DEFE-4F47-973E-1ADCD00D3242}"/>
              </a:ext>
            </a:extLst>
          </p:cNvPr>
          <p:cNvSpPr txBox="1"/>
          <p:nvPr/>
        </p:nvSpPr>
        <p:spPr>
          <a:xfrm>
            <a:off x="281796" y="209909"/>
            <a:ext cx="65388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I personaggi del fenomeno 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xmlns="" id="{EF42BBE7-56C0-46CD-BE9B-BEE8AC009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67" r="72857" b="315"/>
          <a:stretch/>
        </p:blipFill>
        <p:spPr>
          <a:xfrm>
            <a:off x="914399" y="1392268"/>
            <a:ext cx="2184581" cy="3543651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B73EFADC-8A45-4D7F-A0B6-808C5D703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5" t="21012" r="48571" b="389"/>
          <a:stretch/>
        </p:blipFill>
        <p:spPr>
          <a:xfrm>
            <a:off x="5026324" y="1320381"/>
            <a:ext cx="2127101" cy="3615469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xmlns="" id="{8791C2B3-A39A-49C2-B7B0-C305F680E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5" r="297" b="1579"/>
          <a:stretch/>
        </p:blipFill>
        <p:spPr>
          <a:xfrm>
            <a:off x="8505646" y="1334759"/>
            <a:ext cx="3176008" cy="36566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C62AA26-A08C-4B58-B845-61256AF53CD6}"/>
              </a:ext>
            </a:extLst>
          </p:cNvPr>
          <p:cNvSpPr txBox="1"/>
          <p:nvPr/>
        </p:nvSpPr>
        <p:spPr>
          <a:xfrm>
            <a:off x="424671" y="5241086"/>
            <a:ext cx="39940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La vittima: bambina\o oppure ragazzo\a ansiosi, insicuri che soffrono spesso di scarsa autostima con forte bisogno di dominare gli altri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EF604D4-614E-49DB-A504-27BF939374A9}"/>
              </a:ext>
            </a:extLst>
          </p:cNvPr>
          <p:cNvSpPr txBox="1"/>
          <p:nvPr/>
        </p:nvSpPr>
        <p:spPr>
          <a:xfrm>
            <a:off x="4765734" y="5225810"/>
            <a:ext cx="35627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Il bullo: bambino o adolescente dal comportamento aggressivo verso coetanei o adulti, e con il forte bisogno di dominare gli altri.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49211715-0BC1-401A-AF12-7BC020228B61}"/>
              </a:ext>
            </a:extLst>
          </p:cNvPr>
          <p:cNvSpPr txBox="1"/>
          <p:nvPr/>
        </p:nvSpPr>
        <p:spPr>
          <a:xfrm>
            <a:off x="8416685" y="5181780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Sono i soggetti esterni, siano essi spettatori, complici o fiancheggiatori del bullo </a:t>
            </a:r>
          </a:p>
        </p:txBody>
      </p:sp>
    </p:spTree>
    <p:extLst>
      <p:ext uri="{BB962C8B-B14F-4D97-AF65-F5344CB8AC3E}">
        <p14:creationId xmlns:p14="http://schemas.microsoft.com/office/powerpoint/2010/main" xmlns="" val="2109616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AF61F44-A527-47FE-92DE-A6A857BB158D}"/>
              </a:ext>
            </a:extLst>
          </p:cNvPr>
          <p:cNvSpPr txBox="1"/>
          <p:nvPr/>
        </p:nvSpPr>
        <p:spPr>
          <a:xfrm>
            <a:off x="511834" y="253042"/>
            <a:ext cx="50723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stellar"/>
                <a:cs typeface="Calibri"/>
              </a:rPr>
              <a:t>Come si manifesta?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7C56F3FA-63B6-4CF7-91B9-DC0939EAEE74}"/>
              </a:ext>
            </a:extLst>
          </p:cNvPr>
          <p:cNvSpPr txBox="1"/>
          <p:nvPr/>
        </p:nvSpPr>
        <p:spPr>
          <a:xfrm>
            <a:off x="510935" y="1301690"/>
            <a:ext cx="5129841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dirty="0">
                <a:cs typeface="Calibri"/>
              </a:rPr>
              <a:t>Il bullismo si può manifestare in tre modi: </a:t>
            </a:r>
          </a:p>
          <a:p>
            <a:endParaRPr lang="it-IT" sz="2400" dirty="0">
              <a:cs typeface="Calibri"/>
            </a:endParaRPr>
          </a:p>
          <a:p>
            <a:endParaRPr lang="it-IT" sz="2400" dirty="0">
              <a:cs typeface="Calibri"/>
            </a:endParaRPr>
          </a:p>
          <a:p>
            <a:r>
              <a:rPr lang="it-IT" sz="2400" dirty="0">
                <a:cs typeface="Calibri"/>
              </a:rPr>
              <a:t>- bullismo fisico </a:t>
            </a:r>
          </a:p>
          <a:p>
            <a:endParaRPr lang="it-IT" sz="2400" dirty="0">
              <a:cs typeface="Calibri"/>
            </a:endParaRPr>
          </a:p>
          <a:p>
            <a:endParaRPr lang="it-IT" sz="2400" dirty="0">
              <a:cs typeface="Calibri"/>
            </a:endParaRPr>
          </a:p>
          <a:p>
            <a:r>
              <a:rPr lang="it-IT" sz="2400" dirty="0">
                <a:cs typeface="Calibri"/>
              </a:rPr>
              <a:t>- bullismo verbale</a:t>
            </a:r>
          </a:p>
          <a:p>
            <a:endParaRPr lang="it-IT" sz="2400" dirty="0">
              <a:cs typeface="Calibri"/>
            </a:endParaRPr>
          </a:p>
          <a:p>
            <a:endParaRPr lang="it-IT" sz="2400" dirty="0">
              <a:cs typeface="Calibri"/>
            </a:endParaRPr>
          </a:p>
          <a:p>
            <a:r>
              <a:rPr lang="it-IT" sz="2400" dirty="0">
                <a:cs typeface="Calibri"/>
              </a:rPr>
              <a:t>- bullismo indiretto </a:t>
            </a:r>
          </a:p>
        </p:txBody>
      </p:sp>
      <p:pic>
        <p:nvPicPr>
          <p:cNvPr id="4" name="Immagine 4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xmlns="" id="{83FCC0C3-5562-4684-8F64-83DB099B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86" y="963917"/>
            <a:ext cx="3131388" cy="2160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magine 5" descr="Immagine che contiene esterni, persona, pattinaggio, strada&#10;&#10;Descrizione generata automaticamente">
            <a:extLst>
              <a:ext uri="{FF2B5EF4-FFF2-40B4-BE49-F238E27FC236}">
                <a16:creationId xmlns:a16="http://schemas.microsoft.com/office/drawing/2014/main" xmlns="" id="{635FE113-20A6-4ED2-9B36-97CBE1821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192" y="1658227"/>
            <a:ext cx="2527540" cy="223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6" descr="Immagine che contiene testo, regina&#10;&#10;Descrizione generata automaticamente">
            <a:extLst>
              <a:ext uri="{FF2B5EF4-FFF2-40B4-BE49-F238E27FC236}">
                <a16:creationId xmlns:a16="http://schemas.microsoft.com/office/drawing/2014/main" xmlns="" id="{CED0F164-BB47-4EE9-9CB2-4C55A74AA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96" y="3502551"/>
            <a:ext cx="5129841" cy="2771500"/>
          </a:xfrm>
          <a:prstGeom prst="rect">
            <a:avLst/>
          </a:prstGeom>
        </p:spPr>
      </p:pic>
      <p:pic>
        <p:nvPicPr>
          <p:cNvPr id="7" name="Immagine 7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xmlns="" id="{E2F012F3-7721-4DE4-B21D-7914A525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570" y="4398927"/>
            <a:ext cx="2714445" cy="1812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5144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9F6827E-650D-4D91-A2D9-5890729DB5AA}"/>
              </a:ext>
            </a:extLst>
          </p:cNvPr>
          <p:cNvSpPr txBox="1"/>
          <p:nvPr/>
        </p:nvSpPr>
        <p:spPr>
          <a:xfrm>
            <a:off x="411192" y="166777"/>
            <a:ext cx="515859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stellar"/>
                <a:cs typeface="Calibri"/>
              </a:rPr>
              <a:t>Il bullismo fisico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xmlns="" id="{0563C6EF-89B0-4F99-8502-6F5B18E6B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853" y="704726"/>
            <a:ext cx="4871048" cy="3061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9B566FC-504D-47F1-A765-1D685AF36B4E}"/>
              </a:ext>
            </a:extLst>
          </p:cNvPr>
          <p:cNvSpPr txBox="1"/>
          <p:nvPr/>
        </p:nvSpPr>
        <p:spPr>
          <a:xfrm>
            <a:off x="468702" y="1158815"/>
            <a:ext cx="54030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i="1">
              <a:cs typeface="arial"/>
            </a:endParaRPr>
          </a:p>
        </p:txBody>
      </p:sp>
      <p:pic>
        <p:nvPicPr>
          <p:cNvPr id="5" name="Immagine 5" descr="Immagine che contiene persona, parete, interni, sedendo&#10;&#10;Descrizione generata automaticamente">
            <a:extLst>
              <a:ext uri="{FF2B5EF4-FFF2-40B4-BE49-F238E27FC236}">
                <a16:creationId xmlns:a16="http://schemas.microsoft.com/office/drawing/2014/main" xmlns="" id="{B0B1AC66-DD62-4505-9A7C-1E1789B0D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909" y="2482182"/>
            <a:ext cx="4511615" cy="2569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7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xmlns="" id="{7DF1CD63-012A-466C-8B6D-9993F7546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815" y="3765430"/>
            <a:ext cx="3979652" cy="2662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CA35F5D2-CECE-445D-AAA0-93217047B165}"/>
              </a:ext>
            </a:extLst>
          </p:cNvPr>
          <p:cNvSpPr txBox="1"/>
          <p:nvPr/>
        </p:nvSpPr>
        <p:spPr>
          <a:xfrm>
            <a:off x="2322484" y="5614898"/>
            <a:ext cx="50723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A differenza delle altre forme di bullismo, quello fisico riceve solitamente più attenzione da parte delle scuole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00F2F3C-A7C3-4F38-BD93-964EEEC3084A}"/>
              </a:ext>
            </a:extLst>
          </p:cNvPr>
          <p:cNvSpPr txBox="1"/>
          <p:nvPr/>
        </p:nvSpPr>
        <p:spPr>
          <a:xfrm>
            <a:off x="626853" y="1158815"/>
            <a:ext cx="556116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cs typeface="Calibri"/>
              </a:rPr>
              <a:t>Il bullismo fisico è la forma più tipica di bullismo e si </a:t>
            </a:r>
            <a:r>
              <a:rPr lang="it-IT" sz="2000">
                <a:cs typeface="Calibri"/>
              </a:rPr>
              <a:t>verifica quando i bulli usano azioni fisiche per opprimere la propria vittima </a:t>
            </a:r>
            <a:endParaRPr lang="it-IT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929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98B6FE3-F917-429A-B034-D12210B9738B}"/>
              </a:ext>
            </a:extLst>
          </p:cNvPr>
          <p:cNvSpPr txBox="1"/>
          <p:nvPr/>
        </p:nvSpPr>
        <p:spPr>
          <a:xfrm>
            <a:off x="296174" y="195532"/>
            <a:ext cx="47416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</a:rPr>
              <a:t>Il bullismo verbale</a:t>
            </a:r>
          </a:p>
        </p:txBody>
      </p:sp>
      <p:pic>
        <p:nvPicPr>
          <p:cNvPr id="3" name="Immagine 3" descr="Immagine che contiene persona, gruppo, posando&#10;&#10;Descrizione generata automaticamente">
            <a:extLst>
              <a:ext uri="{FF2B5EF4-FFF2-40B4-BE49-F238E27FC236}">
                <a16:creationId xmlns:a16="http://schemas.microsoft.com/office/drawing/2014/main" xmlns="" id="{64AD72E7-A273-4BB8-8159-30C852B3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95" y="1079554"/>
            <a:ext cx="4396596" cy="2930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7C68C15-21A5-4673-A6CF-FA35E3D445FC}"/>
              </a:ext>
            </a:extLst>
          </p:cNvPr>
          <p:cNvSpPr txBox="1"/>
          <p:nvPr/>
        </p:nvSpPr>
        <p:spPr>
          <a:xfrm>
            <a:off x="5644551" y="1072551"/>
            <a:ext cx="527361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cs typeface="Calibri"/>
              </a:rPr>
              <a:t>Il bullismo verbale consiste nella messa in atto di insulti, offese, pettegolezzi, derisioni o minacce continui e reiterati nel tempo</a:t>
            </a:r>
          </a:p>
        </p:txBody>
      </p:sp>
      <p:pic>
        <p:nvPicPr>
          <p:cNvPr id="6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6940BB0F-103B-4E59-9CBB-CFA0C47B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475" y="2919597"/>
            <a:ext cx="2743200" cy="32616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magine 7" descr="Immagine che contiene persona, terra, pavimento, folla&#10;&#10;Descrizione generata automaticamente">
            <a:extLst>
              <a:ext uri="{FF2B5EF4-FFF2-40B4-BE49-F238E27FC236}">
                <a16:creationId xmlns:a16="http://schemas.microsoft.com/office/drawing/2014/main" xmlns="" id="{10F2B422-F5CF-4635-B89D-4D20AFB2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86" y="1881997"/>
            <a:ext cx="4454105" cy="293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magine 8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xmlns="" id="{2B91E208-18E5-4FDC-8563-E3D8BCE9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10" y="4269357"/>
            <a:ext cx="3318294" cy="2488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7EDD36D-6749-4AAA-B3F2-0A090AFED866}"/>
              </a:ext>
            </a:extLst>
          </p:cNvPr>
          <p:cNvSpPr txBox="1"/>
          <p:nvPr/>
        </p:nvSpPr>
        <p:spPr>
          <a:xfrm>
            <a:off x="4551872" y="25821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202124"/>
              </a:solidFill>
              <a:latin typeface="arial"/>
              <a:cs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0424ED6C-75ED-43FE-92C8-015A78C35F1A}"/>
              </a:ext>
            </a:extLst>
          </p:cNvPr>
          <p:cNvSpPr txBox="1"/>
          <p:nvPr/>
        </p:nvSpPr>
        <p:spPr>
          <a:xfrm>
            <a:off x="4421578" y="5169199"/>
            <a:ext cx="46697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La persona viene identificata da nomignoli offensivi e viene infamata con cattiverie circa il suo aspetto fisico o nei confronti dei suoi familiari </a:t>
            </a:r>
          </a:p>
        </p:txBody>
      </p:sp>
    </p:spTree>
    <p:extLst>
      <p:ext uri="{BB962C8B-B14F-4D97-AF65-F5344CB8AC3E}">
        <p14:creationId xmlns:p14="http://schemas.microsoft.com/office/powerpoint/2010/main" xmlns="" val="3582246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130F6A8-1433-410F-9E84-61B4A3E13451}"/>
              </a:ext>
            </a:extLst>
          </p:cNvPr>
          <p:cNvSpPr txBox="1"/>
          <p:nvPr/>
        </p:nvSpPr>
        <p:spPr>
          <a:xfrm>
            <a:off x="339305" y="296174"/>
            <a:ext cx="684074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       Un caso particolare... il body </a:t>
            </a:r>
            <a:r>
              <a:rPr lang="it-IT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shaming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xmlns="" id="{8923992A-15DD-4DC7-B8C7-3989A092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193" y="1193267"/>
            <a:ext cx="4094671" cy="4313314"/>
          </a:xfrm>
          <a:prstGeom prst="rect">
            <a:avLst/>
          </a:prstGeom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xmlns="" id="{C051546A-E92D-461F-83D4-7C72A06D6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79" y="3817044"/>
            <a:ext cx="4281577" cy="27894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magine 10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xmlns="" id="{77CD0CD0-9DE5-4273-90B2-F348744BD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589" y="3348030"/>
            <a:ext cx="4324709" cy="28936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4A0F36E-E54C-467A-B52D-0ACFD02A9EB3}"/>
              </a:ext>
            </a:extLst>
          </p:cNvPr>
          <p:cNvSpPr txBox="1"/>
          <p:nvPr/>
        </p:nvSpPr>
        <p:spPr>
          <a:xfrm>
            <a:off x="3042249" y="35167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4D5156"/>
              </a:solidFill>
              <a:latin typeface="arial"/>
              <a:cs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1C5C98F-5B50-4B5C-8ECB-861F316E3D0C}"/>
              </a:ext>
            </a:extLst>
          </p:cNvPr>
          <p:cNvSpPr txBox="1"/>
          <p:nvPr/>
        </p:nvSpPr>
        <p:spPr>
          <a:xfrm>
            <a:off x="999766" y="1718634"/>
            <a:ext cx="44253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cs typeface="Calibri"/>
              </a:rPr>
              <a:t>La derisione del corpo o body shaming è l'atto di discriminare\deridere una persona per il suo aspetto fisico </a:t>
            </a:r>
          </a:p>
        </p:txBody>
      </p:sp>
    </p:spTree>
    <p:extLst>
      <p:ext uri="{BB962C8B-B14F-4D97-AF65-F5344CB8AC3E}">
        <p14:creationId xmlns:p14="http://schemas.microsoft.com/office/powerpoint/2010/main" xmlns="" val="3138126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A0B5353D-A9FE-4874-A2DF-AD6DC61D4980}"/>
              </a:ext>
            </a:extLst>
          </p:cNvPr>
          <p:cNvSpPr txBox="1"/>
          <p:nvPr/>
        </p:nvSpPr>
        <p:spPr>
          <a:xfrm>
            <a:off x="526211" y="310551"/>
            <a:ext cx="646693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Il bullismo indiretto: il cyberbullismo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 </a:t>
            </a:r>
          </a:p>
        </p:txBody>
      </p:sp>
      <p:pic>
        <p:nvPicPr>
          <p:cNvPr id="3" name="Immagine 3" descr="Immagine che contiene pavimento, persona, interni, parete&#10;&#10;Descrizione generata automaticamente">
            <a:extLst>
              <a:ext uri="{FF2B5EF4-FFF2-40B4-BE49-F238E27FC236}">
                <a16:creationId xmlns:a16="http://schemas.microsoft.com/office/drawing/2014/main" xmlns="" id="{6E5F2243-7B26-4124-9A89-2216E818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07" y="1709468"/>
            <a:ext cx="4281577" cy="2849592"/>
          </a:xfrm>
          <a:prstGeom prst="rect">
            <a:avLst/>
          </a:prstGeom>
        </p:spPr>
      </p:pic>
      <p:pic>
        <p:nvPicPr>
          <p:cNvPr id="4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xmlns="" id="{3E91F151-BE59-4A97-9787-BAA5BC992F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1608" y="3128977"/>
            <a:ext cx="4957313" cy="3317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4AB5FD3-B068-484E-A1EC-40778EB2A5BA}"/>
              </a:ext>
            </a:extLst>
          </p:cNvPr>
          <p:cNvSpPr txBox="1"/>
          <p:nvPr/>
        </p:nvSpPr>
        <p:spPr>
          <a:xfrm>
            <a:off x="5097313" y="1776143"/>
            <a:ext cx="62225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ea typeface="+mn-lt"/>
                <a:cs typeface="+mn-lt"/>
              </a:rPr>
              <a:t>Con il termine </a:t>
            </a:r>
            <a:r>
              <a:rPr lang="it-IT" i="1" dirty="0">
                <a:ea typeface="+mn-lt"/>
                <a:cs typeface="+mn-lt"/>
              </a:rPr>
              <a:t>cyberbullismo</a:t>
            </a:r>
            <a:r>
              <a:rPr lang="it-IT" dirty="0">
                <a:ea typeface="+mn-lt"/>
                <a:cs typeface="+mn-lt"/>
              </a:rPr>
              <a:t> si indicano forme di aggressione, molestia e discriminazione realizzate attraverso l’impiego di strumenti tecnologici</a:t>
            </a:r>
            <a:endParaRPr lang="it-IT" dirty="0"/>
          </a:p>
        </p:txBody>
      </p:sp>
      <p:pic>
        <p:nvPicPr>
          <p:cNvPr id="6" name="Immagine 6" descr="Immagine che contiene testo, scuro, luce, silhouette&#10;&#10;Descrizione generata automaticamente">
            <a:extLst>
              <a:ext uri="{FF2B5EF4-FFF2-40B4-BE49-F238E27FC236}">
                <a16:creationId xmlns:a16="http://schemas.microsoft.com/office/drawing/2014/main" xmlns="" id="{9E9F5645-8DAB-4505-B883-7B29E3419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173" y="2426476"/>
            <a:ext cx="4569124" cy="295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24370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83E9392-A820-4B0F-9DDE-188734CB8D55}"/>
              </a:ext>
            </a:extLst>
          </p:cNvPr>
          <p:cNvSpPr txBox="1"/>
          <p:nvPr/>
        </p:nvSpPr>
        <p:spPr>
          <a:xfrm>
            <a:off x="152400" y="195532"/>
            <a:ext cx="755961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/>
                <a:cs typeface="Calibri"/>
              </a:rPr>
              <a:t>              Cause e Conseguenze del cyberbullismo 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656090F5-D515-43B8-8EE4-049FFBD99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8" t="12162" r="4714" b="4392"/>
          <a:stretch/>
        </p:blipFill>
        <p:spPr>
          <a:xfrm>
            <a:off x="713117" y="1525437"/>
            <a:ext cx="3275832" cy="35608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58E8BB7-D940-4A5B-B18F-2BF6BE92D511}"/>
              </a:ext>
            </a:extLst>
          </p:cNvPr>
          <p:cNvSpPr txBox="1"/>
          <p:nvPr/>
        </p:nvSpPr>
        <p:spPr>
          <a:xfrm>
            <a:off x="468702" y="5313872"/>
            <a:ext cx="489980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È  l'invisibilità che spinge i cyberbulli ad usare i mezzi tecnologici per dire o fare quello di cui nella realtà non avrebbero il coraggio</a:t>
            </a:r>
          </a:p>
        </p:txBody>
      </p:sp>
      <p:pic>
        <p:nvPicPr>
          <p:cNvPr id="6" name="Immagine 6" descr="Immagine che contiene interni, letto, persona, divano&#10;&#10;Descrizione generata automaticamente">
            <a:extLst>
              <a:ext uri="{FF2B5EF4-FFF2-40B4-BE49-F238E27FC236}">
                <a16:creationId xmlns:a16="http://schemas.microsoft.com/office/drawing/2014/main" xmlns="" id="{FDD62A62-ADE8-405A-9556-EFC7AC85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45" y="1148538"/>
            <a:ext cx="5172973" cy="2907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C0EE23E-17A6-4458-BB96-494D036891A9}"/>
              </a:ext>
            </a:extLst>
          </p:cNvPr>
          <p:cNvSpPr txBox="1"/>
          <p:nvPr/>
        </p:nvSpPr>
        <p:spPr>
          <a:xfrm>
            <a:off x="5931201" y="4637236"/>
            <a:ext cx="27288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Il bullismo online o cyberbullismo </a:t>
            </a:r>
          </a:p>
        </p:txBody>
      </p:sp>
      <p:pic>
        <p:nvPicPr>
          <p:cNvPr id="8" name="Immagine 8" descr="Immagine che contiene persona, interni, verde&#10;&#10;Descrizione generata automaticamente">
            <a:extLst>
              <a:ext uri="{FF2B5EF4-FFF2-40B4-BE49-F238E27FC236}">
                <a16:creationId xmlns:a16="http://schemas.microsoft.com/office/drawing/2014/main" xmlns="" id="{7C2FCCDE-8277-49DC-A4A5-15A4A01AF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721" y="2601019"/>
            <a:ext cx="3476445" cy="2403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73455F9-9581-4D05-8BE8-E04AC52AEB45}"/>
              </a:ext>
            </a:extLst>
          </p:cNvPr>
          <p:cNvSpPr txBox="1"/>
          <p:nvPr/>
        </p:nvSpPr>
        <p:spPr>
          <a:xfrm>
            <a:off x="5932098" y="5184475"/>
            <a:ext cx="5791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è una violenza psicologica  a tutti gli effetti che può avere forti ripercussioni sulle persone prese di mira causando ansia, insonnia, mal di testa, isolamento e nei casi più gravi anche al suicidio. </a:t>
            </a:r>
          </a:p>
        </p:txBody>
      </p:sp>
    </p:spTree>
    <p:extLst>
      <p:ext uri="{BB962C8B-B14F-4D97-AF65-F5344CB8AC3E}">
        <p14:creationId xmlns:p14="http://schemas.microsoft.com/office/powerpoint/2010/main" xmlns="" val="60908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Microsoft Office PowerPoint</Application>
  <PresentationFormat>Personalizzato</PresentationFormat>
  <Paragraphs>41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Antonietta</dc:creator>
  <cp:lastModifiedBy>Antonietta</cp:lastModifiedBy>
  <cp:revision>607</cp:revision>
  <dcterms:created xsi:type="dcterms:W3CDTF">2021-02-07T07:59:39Z</dcterms:created>
  <dcterms:modified xsi:type="dcterms:W3CDTF">2021-02-08T12:38:46Z</dcterms:modified>
</cp:coreProperties>
</file>