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62" r:id="rId6"/>
    <p:sldId id="263" r:id="rId7"/>
    <p:sldId id="264" r:id="rId8"/>
    <p:sldId id="259" r:id="rId9"/>
    <p:sldId id="260" r:id="rId10"/>
    <p:sldId id="261" r:id="rId11"/>
    <p:sldId id="265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AF8B3-9D49-4037-9966-D0B05C7A0A59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6AF84-0FA0-45E3-803E-A7D5A34F1F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73160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7667-069B-4EA9-8E7B-8090450F6B84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F30B-08FE-4D50-A791-AFF8A96084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7667-069B-4EA9-8E7B-8090450F6B84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F30B-08FE-4D50-A791-AFF8A96084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7667-069B-4EA9-8E7B-8090450F6B84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F30B-08FE-4D50-A791-AFF8A96084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7667-069B-4EA9-8E7B-8090450F6B84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F30B-08FE-4D50-A791-AFF8A96084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7667-069B-4EA9-8E7B-8090450F6B84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F30B-08FE-4D50-A791-AFF8A96084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7667-069B-4EA9-8E7B-8090450F6B84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F30B-08FE-4D50-A791-AFF8A96084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7667-069B-4EA9-8E7B-8090450F6B84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F30B-08FE-4D50-A791-AFF8A96084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7667-069B-4EA9-8E7B-8090450F6B84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F30B-08FE-4D50-A791-AFF8A96084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7667-069B-4EA9-8E7B-8090450F6B84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F30B-08FE-4D50-A791-AFF8A96084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7667-069B-4EA9-8E7B-8090450F6B84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F30B-08FE-4D50-A791-AFF8A96084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7667-069B-4EA9-8E7B-8090450F6B84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8CEF30B-08FE-4D50-A791-AFF8A960841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E87667-069B-4EA9-8E7B-8090450F6B84}" type="datetimeFigureOut">
              <a:rPr lang="it-IT" smtClean="0"/>
              <a:pPr/>
              <a:t>09/02/2021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CEF30B-08FE-4D50-A791-AFF8A9608418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1116632" y="-344016"/>
            <a:ext cx="7851648" cy="1828800"/>
          </a:xfrm>
        </p:spPr>
        <p:txBody>
          <a:bodyPr>
            <a:normAutofit/>
          </a:bodyPr>
          <a:lstStyle/>
          <a:p>
            <a:r>
              <a:rPr lang="it-IT" sz="6000" dirty="0" smtClean="0"/>
              <a:t>IL BULLISMO</a:t>
            </a:r>
            <a:endParaRPr lang="it-IT" sz="6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0891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807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7544" y="673532"/>
            <a:ext cx="8619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</a:rPr>
              <a:t>CONSIGLI PER LE VITTIME DEL BULLISMO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7504" y="3501008"/>
            <a:ext cx="9043117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Per la </a:t>
            </a:r>
            <a:r>
              <a:rPr lang="it-IT" sz="2400" dirty="0" smtClean="0">
                <a:solidFill>
                  <a:srgbClr val="FF0000"/>
                </a:solidFill>
              </a:rPr>
              <a:t>vittima </a:t>
            </a:r>
            <a:r>
              <a:rPr lang="it-IT" sz="2400" dirty="0" smtClean="0">
                <a:solidFill>
                  <a:schemeClr val="bg1"/>
                </a:solidFill>
              </a:rPr>
              <a:t>non è semplice </a:t>
            </a:r>
            <a:r>
              <a:rPr lang="it-IT" sz="2400" dirty="0" smtClean="0">
                <a:solidFill>
                  <a:srgbClr val="FF0000"/>
                </a:solidFill>
              </a:rPr>
              <a:t>reagire </a:t>
            </a:r>
            <a:r>
              <a:rPr lang="it-IT" sz="2400" dirty="0" smtClean="0">
                <a:solidFill>
                  <a:schemeClr val="bg1"/>
                </a:solidFill>
              </a:rPr>
              <a:t>alle prepotenze .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Tuttavia , ci sono alcuni comportamenti che possono essere </a:t>
            </a:r>
            <a:r>
              <a:rPr lang="it-IT" sz="2400" dirty="0" smtClean="0">
                <a:solidFill>
                  <a:srgbClr val="FF0000"/>
                </a:solidFill>
              </a:rPr>
              <a:t>d’aiuto</a:t>
            </a:r>
            <a:r>
              <a:rPr lang="it-IT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NON VERGOGNARTI PER CIO’ CHE ACCADE, NON E’ 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  COLPA TUA.         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PARLARE CON I TUOI </a:t>
            </a:r>
            <a:r>
              <a:rPr lang="it-IT" sz="2400" dirty="0" smtClean="0">
                <a:solidFill>
                  <a:srgbClr val="FF0000"/>
                </a:solidFill>
              </a:rPr>
              <a:t>INSEGNANTI O ALTRI ADULTI</a:t>
            </a:r>
            <a:r>
              <a:rPr lang="it-IT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PARLARNE CON I PROPRI </a:t>
            </a:r>
            <a:r>
              <a:rPr lang="it-IT" sz="2400" dirty="0" smtClean="0">
                <a:solidFill>
                  <a:srgbClr val="FF0000"/>
                </a:solidFill>
              </a:rPr>
              <a:t>GENITORI.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NON ISOLARSI </a:t>
            </a:r>
            <a:r>
              <a:rPr lang="it-IT" sz="2400" dirty="0" smtClean="0">
                <a:solidFill>
                  <a:schemeClr val="bg1"/>
                </a:solidFill>
              </a:rPr>
              <a:t>E CHIEDERE AIUTO.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40823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2048" y="2210560"/>
            <a:ext cx="7772400" cy="1362456"/>
          </a:xfrm>
        </p:spPr>
        <p:txBody>
          <a:bodyPr/>
          <a:lstStyle/>
          <a:p>
            <a:r>
              <a:rPr lang="it-IT" sz="6600" dirty="0" smtClean="0">
                <a:solidFill>
                  <a:srgbClr val="FF0000"/>
                </a:solidFill>
              </a:rPr>
              <a:t>GRAZIE ATTENZIONE!</a:t>
            </a:r>
            <a:endParaRPr lang="it-IT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98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322734"/>
            <a:ext cx="9577064" cy="1162050"/>
          </a:xfrm>
        </p:spPr>
        <p:txBody>
          <a:bodyPr/>
          <a:lstStyle/>
          <a:p>
            <a:r>
              <a:rPr lang="it-IT" sz="5400" b="1" dirty="0" smtClean="0">
                <a:solidFill>
                  <a:srgbClr val="FF0000"/>
                </a:solidFill>
              </a:rPr>
              <a:t>IL NODO BLU  DEL BULLISMO </a:t>
            </a:r>
            <a:endParaRPr lang="it-IT" sz="5400" b="1" dirty="0">
              <a:solidFill>
                <a:srgbClr val="FF0000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23528" y="1676400"/>
            <a:ext cx="3168352" cy="4572000"/>
          </a:xfrm>
        </p:spPr>
        <p:txBody>
          <a:bodyPr>
            <a:noAutofit/>
          </a:bodyPr>
          <a:lstStyle/>
          <a:p>
            <a:r>
              <a:rPr lang="it-IT" sz="2400" dirty="0"/>
              <a:t>Il </a:t>
            </a:r>
            <a:r>
              <a:rPr lang="it-IT" sz="2400" dirty="0">
                <a:solidFill>
                  <a:srgbClr val="FF0000"/>
                </a:solidFill>
              </a:rPr>
              <a:t>7 F</a:t>
            </a:r>
            <a:r>
              <a:rPr lang="it-IT" sz="2400" dirty="0" smtClean="0">
                <a:solidFill>
                  <a:srgbClr val="FF0000"/>
                </a:solidFill>
              </a:rPr>
              <a:t>ebbraio </a:t>
            </a:r>
            <a:r>
              <a:rPr lang="it-IT" sz="2400" dirty="0"/>
              <a:t>ricorre la </a:t>
            </a:r>
            <a:r>
              <a:rPr lang="it-IT" sz="2400" dirty="0">
                <a:solidFill>
                  <a:srgbClr val="FF0000"/>
                </a:solidFill>
              </a:rPr>
              <a:t>Giornata contro il bullismo e il </a:t>
            </a:r>
            <a:r>
              <a:rPr lang="it-IT" sz="2400" dirty="0" err="1">
                <a:solidFill>
                  <a:srgbClr val="FF0000"/>
                </a:solidFill>
              </a:rPr>
              <a:t>cyberbullismo</a:t>
            </a:r>
            <a:r>
              <a:rPr lang="it-IT" sz="2400" dirty="0"/>
              <a:t>. </a:t>
            </a:r>
            <a:endParaRPr lang="it-IT" sz="2400" dirty="0" smtClean="0"/>
          </a:p>
          <a:p>
            <a:r>
              <a:rPr lang="it-IT" sz="2400" dirty="0" smtClean="0"/>
              <a:t>Il </a:t>
            </a:r>
            <a:r>
              <a:rPr lang="it-IT" sz="2400" dirty="0"/>
              <a:t>simbolo di questa campagna </a:t>
            </a:r>
            <a:r>
              <a:rPr lang="it-IT" sz="2400" dirty="0">
                <a:solidFill>
                  <a:srgbClr val="FF0000"/>
                </a:solidFill>
              </a:rPr>
              <a:t>nazionale è un nodo blu</a:t>
            </a:r>
            <a:r>
              <a:rPr lang="it-IT" sz="2400" dirty="0"/>
              <a:t>, che rappresenta la responsabilità condivisa e l’alleanza tra le </a:t>
            </a:r>
            <a:r>
              <a:rPr lang="it-IT" sz="2400" dirty="0">
                <a:solidFill>
                  <a:srgbClr val="FF0000"/>
                </a:solidFill>
              </a:rPr>
              <a:t>agenzie educative </a:t>
            </a:r>
            <a:r>
              <a:rPr lang="it-IT" sz="2400" dirty="0"/>
              <a:t>nella lotta contro il </a:t>
            </a:r>
            <a:r>
              <a:rPr lang="it-IT" sz="2400" dirty="0">
                <a:solidFill>
                  <a:srgbClr val="FF0000"/>
                </a:solidFill>
              </a:rPr>
              <a:t>bullismo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4925" y="16764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8038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75856" y="704890"/>
            <a:ext cx="3054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chemeClr val="bg1"/>
                </a:solidFill>
              </a:rPr>
              <a:t>CHE COS’È?</a:t>
            </a:r>
            <a:endParaRPr lang="it-IT" sz="4000" b="1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43608" y="1772816"/>
            <a:ext cx="69127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Per bullismo </a:t>
            </a:r>
            <a:r>
              <a:rPr lang="it-IT" sz="2800" b="1" dirty="0" smtClean="0">
                <a:solidFill>
                  <a:schemeClr val="bg1"/>
                </a:solidFill>
              </a:rPr>
              <a:t>si intendono tutte le azioni di provocazione messe in  atto da un ‘‘</a:t>
            </a:r>
            <a:r>
              <a:rPr lang="it-IT" sz="2800" b="1" dirty="0" smtClean="0">
                <a:solidFill>
                  <a:srgbClr val="FF0000"/>
                </a:solidFill>
              </a:rPr>
              <a:t>bullo</a:t>
            </a:r>
            <a:r>
              <a:rPr lang="it-IT" sz="2800" b="1" dirty="0" smtClean="0">
                <a:solidFill>
                  <a:schemeClr val="bg1"/>
                </a:solidFill>
              </a:rPr>
              <a:t>’’ o da un </a:t>
            </a:r>
            <a:r>
              <a:rPr lang="it-IT" sz="2800" b="1" dirty="0" smtClean="0">
                <a:solidFill>
                  <a:srgbClr val="FF0000"/>
                </a:solidFill>
              </a:rPr>
              <a:t>gruppo</a:t>
            </a:r>
            <a:r>
              <a:rPr lang="it-IT" sz="2800" b="1" dirty="0" smtClean="0">
                <a:solidFill>
                  <a:schemeClr val="bg1"/>
                </a:solidFill>
              </a:rPr>
              <a:t>, nei confronti di un altro individuo, percepito come ‘‘</a:t>
            </a:r>
            <a:r>
              <a:rPr lang="it-IT" sz="2800" b="1" dirty="0" smtClean="0">
                <a:solidFill>
                  <a:srgbClr val="FF0000"/>
                </a:solidFill>
              </a:rPr>
              <a:t>più debole</a:t>
            </a:r>
            <a:r>
              <a:rPr lang="it-IT" sz="2800" b="1" dirty="0" smtClean="0">
                <a:solidFill>
                  <a:schemeClr val="bg1"/>
                </a:solidFill>
              </a:rPr>
              <a:t>’’.</a:t>
            </a:r>
            <a:endParaRPr lang="it-IT" sz="2800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3004" y="4149080"/>
            <a:ext cx="3312368" cy="247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1144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63688" y="694437"/>
            <a:ext cx="5955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</a:rPr>
              <a:t>Il bullismo si suddivide in:</a:t>
            </a:r>
            <a:endParaRPr lang="it-IT" sz="3600" b="1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08107" y="1726357"/>
            <a:ext cx="295657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1)</a:t>
            </a:r>
            <a:r>
              <a:rPr lang="it-IT" sz="2400" dirty="0" smtClean="0">
                <a:solidFill>
                  <a:srgbClr val="FF0000"/>
                </a:solidFill>
              </a:rPr>
              <a:t>Bullismo diretto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2)</a:t>
            </a:r>
            <a:r>
              <a:rPr lang="it-IT" sz="2400" dirty="0" smtClean="0">
                <a:solidFill>
                  <a:srgbClr val="FF0000"/>
                </a:solidFill>
              </a:rPr>
              <a:t>Bullismo indiretto 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3)</a:t>
            </a:r>
            <a:r>
              <a:rPr lang="it-IT" sz="2400" dirty="0" err="1" smtClean="0">
                <a:solidFill>
                  <a:srgbClr val="FF0000"/>
                </a:solidFill>
              </a:rPr>
              <a:t>Cyberbullismo</a:t>
            </a:r>
            <a:endParaRPr lang="it-IT" sz="2400" dirty="0" smtClean="0">
              <a:solidFill>
                <a:srgbClr val="FF0000"/>
              </a:solidFill>
            </a:endParaRPr>
          </a:p>
          <a:p>
            <a:endParaRPr lang="it-IT" sz="2400" dirty="0" smtClean="0"/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11560" y="3861048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1)</a:t>
            </a:r>
            <a:r>
              <a:rPr lang="it-IT" sz="2000" dirty="0" smtClean="0">
                <a:solidFill>
                  <a:srgbClr val="FF0000"/>
                </a:solidFill>
              </a:rPr>
              <a:t>Il bullismo diretto</a:t>
            </a:r>
            <a:r>
              <a:rPr lang="it-IT" sz="2000" dirty="0" smtClean="0"/>
              <a:t>, comprende attacchi espliciti nei confronti della vittima e può essere di tipo fisico o verbale.</a:t>
            </a:r>
          </a:p>
          <a:p>
            <a:endParaRPr lang="it-IT" sz="2000" dirty="0" smtClean="0">
              <a:solidFill>
                <a:schemeClr val="bg1"/>
              </a:solidFill>
            </a:endParaRPr>
          </a:p>
          <a:p>
            <a:r>
              <a:rPr lang="it-IT" sz="2000" dirty="0" smtClean="0">
                <a:solidFill>
                  <a:schemeClr val="bg1"/>
                </a:solidFill>
              </a:rPr>
              <a:t>2)</a:t>
            </a:r>
            <a:r>
              <a:rPr lang="it-IT" sz="2000" dirty="0" smtClean="0">
                <a:solidFill>
                  <a:srgbClr val="FF0000"/>
                </a:solidFill>
              </a:rPr>
              <a:t>Il bullismo indiretto</a:t>
            </a:r>
            <a:r>
              <a:rPr lang="it-IT" sz="2000" dirty="0" smtClean="0"/>
              <a:t>, danneggia la vittima nelle sue relazioni con le altre persone, attraverso l’esclusione dal gruppo, l’isolamento. </a:t>
            </a:r>
          </a:p>
          <a:p>
            <a:endParaRPr lang="it-IT" sz="2000" dirty="0" smtClean="0">
              <a:solidFill>
                <a:schemeClr val="bg1"/>
              </a:solidFill>
            </a:endParaRPr>
          </a:p>
          <a:p>
            <a:r>
              <a:rPr lang="it-IT" sz="2000" dirty="0" smtClean="0">
                <a:solidFill>
                  <a:schemeClr val="bg1"/>
                </a:solidFill>
              </a:rPr>
              <a:t>3)</a:t>
            </a:r>
            <a:r>
              <a:rPr lang="it-IT" sz="2000" dirty="0" smtClean="0">
                <a:solidFill>
                  <a:srgbClr val="FF0000"/>
                </a:solidFill>
              </a:rPr>
              <a:t>Il </a:t>
            </a:r>
            <a:r>
              <a:rPr lang="it-IT" sz="2000" dirty="0" err="1" smtClean="0">
                <a:solidFill>
                  <a:srgbClr val="FF0000"/>
                </a:solidFill>
              </a:rPr>
              <a:t>cyberbullismo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smtClean="0"/>
              <a:t>è l’insieme delle azioni di bullismo che si verificano attraverso i social.</a:t>
            </a:r>
            <a:endParaRPr lang="it-IT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1218" y="1488629"/>
            <a:ext cx="34512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018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C 0.00017 0.02106 -0.00799 0.06296 0.00365 0.08796 C 0.00972 0.0868 0.01267 0.08819 0.01597 0.08171 C 0.01528 0.06921 0.01511 0.06319 0.01215 0.05278 C 0.01076 0.03426 0.00851 0.01736 0.00851 -0.00139 L 0.00747 0.00995 " pathEditMode="relative" ptsTypes="ffff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56184" y="914416"/>
            <a:ext cx="7772400" cy="1362456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Bullismo </a:t>
            </a:r>
            <a:r>
              <a:rPr lang="it-IT" dirty="0">
                <a:solidFill>
                  <a:srgbClr val="FF0000"/>
                </a:solidFill>
              </a:rPr>
              <a:t>diretto</a:t>
            </a:r>
            <a:br>
              <a:rPr lang="it-IT" dirty="0">
                <a:solidFill>
                  <a:srgbClr val="FF0000"/>
                </a:solidFill>
              </a:rPr>
            </a:b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280784" y="3990543"/>
            <a:ext cx="7128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1)Il bullismo diretto fisico consiste nel </a:t>
            </a:r>
            <a:r>
              <a:rPr lang="it-IT" sz="2000" dirty="0" smtClean="0">
                <a:solidFill>
                  <a:srgbClr val="FF0000"/>
                </a:solidFill>
              </a:rPr>
              <a:t>picchiare</a:t>
            </a:r>
            <a:r>
              <a:rPr lang="it-IT" sz="2000" dirty="0" smtClean="0">
                <a:solidFill>
                  <a:schemeClr val="bg1"/>
                </a:solidFill>
              </a:rPr>
              <a:t>, </a:t>
            </a:r>
            <a:r>
              <a:rPr lang="it-IT" sz="2000" dirty="0" smtClean="0">
                <a:solidFill>
                  <a:srgbClr val="FF0000"/>
                </a:solidFill>
              </a:rPr>
              <a:t>prendere</a:t>
            </a:r>
            <a:r>
              <a:rPr lang="it-IT" sz="2000" dirty="0" smtClean="0">
                <a:solidFill>
                  <a:schemeClr val="bg1"/>
                </a:solidFill>
              </a:rPr>
              <a:t> a </a:t>
            </a:r>
            <a:r>
              <a:rPr lang="it-IT" sz="2000" dirty="0" smtClean="0">
                <a:solidFill>
                  <a:srgbClr val="FF0000"/>
                </a:solidFill>
              </a:rPr>
              <a:t>calci</a:t>
            </a:r>
            <a:r>
              <a:rPr lang="it-IT" sz="2000" dirty="0" smtClean="0">
                <a:solidFill>
                  <a:schemeClr val="bg1"/>
                </a:solidFill>
              </a:rPr>
              <a:t>, </a:t>
            </a:r>
            <a:r>
              <a:rPr lang="it-IT" sz="2000" dirty="0" smtClean="0">
                <a:solidFill>
                  <a:srgbClr val="FF0000"/>
                </a:solidFill>
              </a:rPr>
              <a:t>pugni</a:t>
            </a:r>
            <a:r>
              <a:rPr lang="it-IT" sz="2000" dirty="0" smtClean="0">
                <a:solidFill>
                  <a:schemeClr val="bg1"/>
                </a:solidFill>
              </a:rPr>
              <a:t>, </a:t>
            </a:r>
            <a:r>
              <a:rPr lang="it-IT" sz="2000" dirty="0" smtClean="0">
                <a:solidFill>
                  <a:srgbClr val="FF0000"/>
                </a:solidFill>
              </a:rPr>
              <a:t>spingere</a:t>
            </a:r>
            <a:r>
              <a:rPr lang="it-IT" sz="2000" dirty="0" smtClean="0">
                <a:solidFill>
                  <a:schemeClr val="bg1"/>
                </a:solidFill>
              </a:rPr>
              <a:t>, </a:t>
            </a:r>
            <a:r>
              <a:rPr lang="it-IT" sz="2000" dirty="0" smtClean="0">
                <a:solidFill>
                  <a:srgbClr val="FF0000"/>
                </a:solidFill>
              </a:rPr>
              <a:t>appropriarsi </a:t>
            </a:r>
            <a:r>
              <a:rPr lang="it-IT" sz="2000" dirty="0" smtClean="0">
                <a:solidFill>
                  <a:schemeClr val="bg1"/>
                </a:solidFill>
              </a:rPr>
              <a:t>degli oggetti degli altri o rovinarli.</a:t>
            </a:r>
          </a:p>
          <a:p>
            <a:endParaRPr lang="it-IT" sz="2000" dirty="0">
              <a:solidFill>
                <a:schemeClr val="bg1"/>
              </a:solidFill>
            </a:endParaRPr>
          </a:p>
          <a:p>
            <a:r>
              <a:rPr lang="it-IT" sz="2000" dirty="0" smtClean="0">
                <a:solidFill>
                  <a:schemeClr val="bg1"/>
                </a:solidFill>
              </a:rPr>
              <a:t>2)Il bullismo diretto verba</a:t>
            </a:r>
            <a:r>
              <a:rPr lang="it-IT" sz="2000" dirty="0">
                <a:solidFill>
                  <a:schemeClr val="bg1"/>
                </a:solidFill>
              </a:rPr>
              <a:t>l</a:t>
            </a:r>
            <a:r>
              <a:rPr lang="it-IT" sz="2000" dirty="0" smtClean="0">
                <a:solidFill>
                  <a:schemeClr val="bg1"/>
                </a:solidFill>
              </a:rPr>
              <a:t>e implica il </a:t>
            </a:r>
            <a:r>
              <a:rPr lang="it-IT" sz="2000" dirty="0" smtClean="0">
                <a:solidFill>
                  <a:srgbClr val="FF0000"/>
                </a:solidFill>
              </a:rPr>
              <a:t>minacciare</a:t>
            </a:r>
            <a:r>
              <a:rPr lang="it-IT" sz="2000" dirty="0" smtClean="0">
                <a:solidFill>
                  <a:schemeClr val="bg1"/>
                </a:solidFill>
              </a:rPr>
              <a:t>, </a:t>
            </a:r>
            <a:r>
              <a:rPr lang="it-IT" sz="2000" dirty="0" smtClean="0">
                <a:solidFill>
                  <a:srgbClr val="FF0000"/>
                </a:solidFill>
              </a:rPr>
              <a:t>insultare</a:t>
            </a:r>
            <a:r>
              <a:rPr lang="it-IT" sz="2000" dirty="0" smtClean="0">
                <a:solidFill>
                  <a:schemeClr val="bg1"/>
                </a:solidFill>
              </a:rPr>
              <a:t>,</a:t>
            </a:r>
          </a:p>
          <a:p>
            <a:r>
              <a:rPr lang="it-IT" sz="2000" dirty="0" smtClean="0">
                <a:solidFill>
                  <a:srgbClr val="FF0000"/>
                </a:solidFill>
              </a:rPr>
              <a:t>offendere</a:t>
            </a:r>
            <a:r>
              <a:rPr lang="it-IT" sz="2000" dirty="0" smtClean="0">
                <a:solidFill>
                  <a:schemeClr val="bg1"/>
                </a:solidFill>
              </a:rPr>
              <a:t>, </a:t>
            </a:r>
            <a:r>
              <a:rPr lang="it-IT" sz="2000" dirty="0" smtClean="0">
                <a:solidFill>
                  <a:srgbClr val="FF0000"/>
                </a:solidFill>
              </a:rPr>
              <a:t>prendere in giro</a:t>
            </a:r>
            <a:r>
              <a:rPr lang="it-IT" sz="2000" dirty="0" smtClean="0">
                <a:solidFill>
                  <a:schemeClr val="bg1"/>
                </a:solidFill>
              </a:rPr>
              <a:t>, </a:t>
            </a:r>
            <a:r>
              <a:rPr lang="it-IT" sz="2000" dirty="0" smtClean="0">
                <a:solidFill>
                  <a:srgbClr val="FF0000"/>
                </a:solidFill>
              </a:rPr>
              <a:t>esprimere pensieri razzisti</a:t>
            </a:r>
            <a:r>
              <a:rPr lang="it-IT" sz="2000" dirty="0" smtClean="0">
                <a:solidFill>
                  <a:schemeClr val="bg1"/>
                </a:solidFill>
              </a:rPr>
              <a:t>,</a:t>
            </a:r>
          </a:p>
          <a:p>
            <a:r>
              <a:rPr lang="it-IT" sz="2000" dirty="0" smtClean="0">
                <a:solidFill>
                  <a:srgbClr val="FF0000"/>
                </a:solidFill>
              </a:rPr>
              <a:t>estorcere</a:t>
            </a:r>
            <a:r>
              <a:rPr lang="it-IT" sz="2000" dirty="0" smtClean="0">
                <a:solidFill>
                  <a:schemeClr val="bg1"/>
                </a:solidFill>
              </a:rPr>
              <a:t> den</a:t>
            </a:r>
            <a:r>
              <a:rPr lang="it-IT" sz="2000" dirty="0">
                <a:solidFill>
                  <a:schemeClr val="bg1"/>
                </a:solidFill>
              </a:rPr>
              <a:t>a</a:t>
            </a:r>
            <a:r>
              <a:rPr lang="it-IT" sz="2000" dirty="0" smtClean="0">
                <a:solidFill>
                  <a:schemeClr val="bg1"/>
                </a:solidFill>
              </a:rPr>
              <a:t>ro o </a:t>
            </a:r>
            <a:r>
              <a:rPr lang="it-IT" sz="2000" dirty="0" smtClean="0">
                <a:solidFill>
                  <a:srgbClr val="FF0000"/>
                </a:solidFill>
              </a:rPr>
              <a:t>beni materiali</a:t>
            </a:r>
            <a:r>
              <a:rPr lang="it-IT" sz="2000" dirty="0" smtClean="0">
                <a:solidFill>
                  <a:schemeClr val="bg1"/>
                </a:solidFill>
              </a:rPr>
              <a:t>.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331640" y="3100898"/>
            <a:ext cx="4370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Il </a:t>
            </a:r>
            <a:r>
              <a:rPr lang="it-IT" sz="2000" dirty="0" smtClean="0">
                <a:solidFill>
                  <a:srgbClr val="FF0000"/>
                </a:solidFill>
              </a:rPr>
              <a:t>bullismo diretto </a:t>
            </a:r>
            <a:r>
              <a:rPr lang="it-IT" sz="2000" dirty="0" smtClean="0">
                <a:solidFill>
                  <a:schemeClr val="bg1"/>
                </a:solidFill>
              </a:rPr>
              <a:t>ha 2 sottocategorie: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27784" y="1484784"/>
            <a:ext cx="3299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Che cose il </a:t>
            </a:r>
            <a:r>
              <a:rPr lang="it-IT" sz="2000" dirty="0" smtClean="0">
                <a:solidFill>
                  <a:srgbClr val="FF0000"/>
                </a:solidFill>
              </a:rPr>
              <a:t>bullismo diretto?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331640" y="2060848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E' costituito da comportamenti </a:t>
            </a:r>
            <a:r>
              <a:rPr lang="it-IT" sz="2000" dirty="0" smtClean="0">
                <a:solidFill>
                  <a:srgbClr val="FF0000"/>
                </a:solidFill>
              </a:rPr>
              <a:t>aggressivi </a:t>
            </a:r>
            <a:r>
              <a:rPr lang="it-IT" sz="2000" dirty="0" smtClean="0">
                <a:solidFill>
                  <a:schemeClr val="bg1"/>
                </a:solidFill>
              </a:rPr>
              <a:t>e </a:t>
            </a:r>
            <a:r>
              <a:rPr lang="it-IT" sz="2000" dirty="0" smtClean="0">
                <a:solidFill>
                  <a:srgbClr val="FF0000"/>
                </a:solidFill>
              </a:rPr>
              <a:t>prepotenti </a:t>
            </a:r>
            <a:r>
              <a:rPr lang="it-IT" sz="2000" dirty="0" smtClean="0">
                <a:solidFill>
                  <a:schemeClr val="bg1"/>
                </a:solidFill>
              </a:rPr>
              <a:t>più visibili e può essere agito in forma sia fisica sia verbale. 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68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1.11111E-6 C -0.01667 0.00602 -0.03212 0.00741 -0.04914 0.01019 C -0.05608 0.00995 -0.11824 0.02153 -0.14254 0.00139 C -0.14515 -0.00394 -0.14567 -0.00579 -0.14445 -0.0125 C -0.1415 -0.02778 -0.12379 -0.03171 -0.11424 -0.03403 C -0.10678 -0.04028 -0.09376 -0.03773 -0.08594 -0.03773 " pathEditMode="relative" ptsTypes="fffff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7772400" cy="1362456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Bullismo indiretto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7504" y="2615415"/>
            <a:ext cx="878497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Cos’è il </a:t>
            </a:r>
            <a:r>
              <a:rPr lang="it-IT" sz="2400" dirty="0" smtClean="0">
                <a:solidFill>
                  <a:srgbClr val="FF0000"/>
                </a:solidFill>
              </a:rPr>
              <a:t>bullismo indiretto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sz="2000" dirty="0" smtClean="0">
                <a:solidFill>
                  <a:schemeClr val="bg1"/>
                </a:solidFill>
              </a:rPr>
              <a:t>Nel </a:t>
            </a:r>
            <a:r>
              <a:rPr lang="it-IT" sz="2000" dirty="0" smtClean="0">
                <a:solidFill>
                  <a:srgbClr val="FF0000"/>
                </a:solidFill>
              </a:rPr>
              <a:t>bullismo indiretto </a:t>
            </a:r>
            <a:r>
              <a:rPr lang="it-IT" sz="2000" dirty="0" smtClean="0">
                <a:solidFill>
                  <a:schemeClr val="bg1"/>
                </a:solidFill>
              </a:rPr>
              <a:t>i prepotenti mirano ad </a:t>
            </a:r>
            <a:r>
              <a:rPr lang="it-IT" sz="2000" dirty="0" smtClean="0">
                <a:solidFill>
                  <a:srgbClr val="FF0000"/>
                </a:solidFill>
              </a:rPr>
              <a:t>isolare la vittima </a:t>
            </a:r>
            <a:r>
              <a:rPr lang="it-IT" sz="2000" dirty="0" smtClean="0">
                <a:solidFill>
                  <a:schemeClr val="bg1"/>
                </a:solidFill>
              </a:rPr>
              <a:t>da un contesto </a:t>
            </a:r>
            <a:r>
              <a:rPr lang="it-IT" sz="2000" dirty="0" smtClean="0">
                <a:solidFill>
                  <a:srgbClr val="FF0000"/>
                </a:solidFill>
              </a:rPr>
              <a:t>sociale</a:t>
            </a:r>
            <a:r>
              <a:rPr lang="it-IT" sz="2000" dirty="0" smtClean="0">
                <a:solidFill>
                  <a:schemeClr val="bg1"/>
                </a:solidFill>
              </a:rPr>
              <a:t>, sia attraverso la </a:t>
            </a:r>
            <a:r>
              <a:rPr lang="it-IT" sz="2000" dirty="0" smtClean="0">
                <a:solidFill>
                  <a:srgbClr val="FF0000"/>
                </a:solidFill>
              </a:rPr>
              <a:t>violenza fisica </a:t>
            </a:r>
            <a:r>
              <a:rPr lang="it-IT" sz="2000" dirty="0" smtClean="0">
                <a:solidFill>
                  <a:schemeClr val="bg1"/>
                </a:solidFill>
              </a:rPr>
              <a:t>che </a:t>
            </a:r>
            <a:r>
              <a:rPr lang="it-IT" sz="2000" dirty="0" smtClean="0">
                <a:solidFill>
                  <a:srgbClr val="FF0000"/>
                </a:solidFill>
              </a:rPr>
              <a:t>psicologica</a:t>
            </a:r>
            <a:r>
              <a:rPr lang="it-IT" sz="2000" dirty="0" smtClean="0">
                <a:solidFill>
                  <a:schemeClr val="bg1"/>
                </a:solidFill>
              </a:rPr>
              <a:t>. </a:t>
            </a:r>
            <a:r>
              <a:rPr lang="it-IT" sz="2000" dirty="0" smtClean="0">
                <a:solidFill>
                  <a:srgbClr val="FF0000"/>
                </a:solidFill>
              </a:rPr>
              <a:t>Il bullo</a:t>
            </a:r>
            <a:r>
              <a:rPr lang="it-IT" sz="2000" dirty="0" smtClean="0">
                <a:solidFill>
                  <a:schemeClr val="bg1"/>
                </a:solidFill>
              </a:rPr>
              <a:t>, in questa fattispecie, coinvolge altre persone che a loro volta attuano dei comportamenti persecutori verso la vittima. Il risultato che si vuole ottenere è di isolare dall’ambiente collettivo la persona detto «bersaglio». Naturalmente, per farlo il bullo coinvolge altri soggetti i quali prendono di mira a loro volta la vittima.</a:t>
            </a:r>
          </a:p>
          <a:p>
            <a:r>
              <a:rPr lang="it-IT" sz="2000" dirty="0" smtClean="0">
                <a:solidFill>
                  <a:schemeClr val="bg1"/>
                </a:solidFill>
              </a:rPr>
              <a:t>Per farlo, necessita di una platea che manipola fino al punto di creare una sorta di associazione contro la vittima di turno.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52224"/>
            <a:ext cx="3478702" cy="232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igura a mano libera 4"/>
          <p:cNvSpPr/>
          <p:nvPr/>
        </p:nvSpPr>
        <p:spPr>
          <a:xfrm>
            <a:off x="7564606" y="2337758"/>
            <a:ext cx="319762" cy="431321"/>
          </a:xfrm>
          <a:custGeom>
            <a:avLst/>
            <a:gdLst>
              <a:gd name="connsiteX0" fmla="*/ 9211 w 319762"/>
              <a:gd name="connsiteY0" fmla="*/ 207034 h 431321"/>
              <a:gd name="connsiteX1" fmla="*/ 9211 w 319762"/>
              <a:gd name="connsiteY1" fmla="*/ 379563 h 431321"/>
              <a:gd name="connsiteX2" fmla="*/ 17837 w 319762"/>
              <a:gd name="connsiteY2" fmla="*/ 405442 h 431321"/>
              <a:gd name="connsiteX3" fmla="*/ 69596 w 319762"/>
              <a:gd name="connsiteY3" fmla="*/ 431321 h 431321"/>
              <a:gd name="connsiteX4" fmla="*/ 190366 w 319762"/>
              <a:gd name="connsiteY4" fmla="*/ 414068 h 431321"/>
              <a:gd name="connsiteX5" fmla="*/ 233498 w 319762"/>
              <a:gd name="connsiteY5" fmla="*/ 405442 h 431321"/>
              <a:gd name="connsiteX6" fmla="*/ 259377 w 319762"/>
              <a:gd name="connsiteY6" fmla="*/ 388189 h 431321"/>
              <a:gd name="connsiteX7" fmla="*/ 276630 w 319762"/>
              <a:gd name="connsiteY7" fmla="*/ 362310 h 431321"/>
              <a:gd name="connsiteX8" fmla="*/ 302509 w 319762"/>
              <a:gd name="connsiteY8" fmla="*/ 327804 h 431321"/>
              <a:gd name="connsiteX9" fmla="*/ 319762 w 319762"/>
              <a:gd name="connsiteY9" fmla="*/ 258793 h 431321"/>
              <a:gd name="connsiteX10" fmla="*/ 311135 w 319762"/>
              <a:gd name="connsiteY10" fmla="*/ 60385 h 431321"/>
              <a:gd name="connsiteX11" fmla="*/ 276630 w 319762"/>
              <a:gd name="connsiteY11" fmla="*/ 8627 h 431321"/>
              <a:gd name="connsiteX12" fmla="*/ 233498 w 319762"/>
              <a:gd name="connsiteY12" fmla="*/ 0 h 431321"/>
              <a:gd name="connsiteX13" fmla="*/ 121354 w 319762"/>
              <a:gd name="connsiteY13" fmla="*/ 17253 h 431321"/>
              <a:gd name="connsiteX14" fmla="*/ 95475 w 319762"/>
              <a:gd name="connsiteY14" fmla="*/ 34506 h 431321"/>
              <a:gd name="connsiteX15" fmla="*/ 43716 w 319762"/>
              <a:gd name="connsiteY15" fmla="*/ 138023 h 431321"/>
              <a:gd name="connsiteX16" fmla="*/ 26464 w 319762"/>
              <a:gd name="connsiteY16" fmla="*/ 207034 h 431321"/>
              <a:gd name="connsiteX17" fmla="*/ 26464 w 319762"/>
              <a:gd name="connsiteY17" fmla="*/ 353684 h 43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9762" h="431321">
                <a:moveTo>
                  <a:pt x="9211" y="207034"/>
                </a:moveTo>
                <a:cubicBezTo>
                  <a:pt x="-1660" y="293997"/>
                  <a:pt x="-4405" y="277447"/>
                  <a:pt x="9211" y="379563"/>
                </a:cubicBezTo>
                <a:cubicBezTo>
                  <a:pt x="10413" y="388576"/>
                  <a:pt x="12157" y="398342"/>
                  <a:pt x="17837" y="405442"/>
                </a:cubicBezTo>
                <a:cubicBezTo>
                  <a:pt x="30000" y="420646"/>
                  <a:pt x="52547" y="425638"/>
                  <a:pt x="69596" y="431321"/>
                </a:cubicBezTo>
                <a:lnTo>
                  <a:pt x="190366" y="414068"/>
                </a:lnTo>
                <a:cubicBezTo>
                  <a:pt x="204849" y="411781"/>
                  <a:pt x="219770" y="410590"/>
                  <a:pt x="233498" y="405442"/>
                </a:cubicBezTo>
                <a:cubicBezTo>
                  <a:pt x="243206" y="401802"/>
                  <a:pt x="250751" y="393940"/>
                  <a:pt x="259377" y="388189"/>
                </a:cubicBezTo>
                <a:cubicBezTo>
                  <a:pt x="265128" y="379563"/>
                  <a:pt x="270604" y="370746"/>
                  <a:pt x="276630" y="362310"/>
                </a:cubicBezTo>
                <a:cubicBezTo>
                  <a:pt x="284987" y="350611"/>
                  <a:pt x="295376" y="340287"/>
                  <a:pt x="302509" y="327804"/>
                </a:cubicBezTo>
                <a:cubicBezTo>
                  <a:pt x="310670" y="313523"/>
                  <a:pt x="317578" y="269711"/>
                  <a:pt x="319762" y="258793"/>
                </a:cubicBezTo>
                <a:cubicBezTo>
                  <a:pt x="316886" y="192657"/>
                  <a:pt x="316212" y="126388"/>
                  <a:pt x="311135" y="60385"/>
                </a:cubicBezTo>
                <a:cubicBezTo>
                  <a:pt x="309601" y="40448"/>
                  <a:pt x="294248" y="17436"/>
                  <a:pt x="276630" y="8627"/>
                </a:cubicBezTo>
                <a:cubicBezTo>
                  <a:pt x="263516" y="2070"/>
                  <a:pt x="247875" y="2876"/>
                  <a:pt x="233498" y="0"/>
                </a:cubicBezTo>
                <a:cubicBezTo>
                  <a:pt x="217919" y="1731"/>
                  <a:pt x="147499" y="6048"/>
                  <a:pt x="121354" y="17253"/>
                </a:cubicBezTo>
                <a:cubicBezTo>
                  <a:pt x="111825" y="21337"/>
                  <a:pt x="104101" y="28755"/>
                  <a:pt x="95475" y="34506"/>
                </a:cubicBezTo>
                <a:cubicBezTo>
                  <a:pt x="61742" y="85105"/>
                  <a:pt x="58001" y="80882"/>
                  <a:pt x="43716" y="138023"/>
                </a:cubicBezTo>
                <a:cubicBezTo>
                  <a:pt x="37965" y="161027"/>
                  <a:pt x="26464" y="183322"/>
                  <a:pt x="26464" y="207034"/>
                </a:cubicBezTo>
                <a:lnTo>
                  <a:pt x="26464" y="35368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3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16224" y="194336"/>
            <a:ext cx="7772400" cy="1362456"/>
          </a:xfrm>
        </p:spPr>
        <p:txBody>
          <a:bodyPr/>
          <a:lstStyle/>
          <a:p>
            <a:r>
              <a:rPr lang="it-IT" sz="6000" dirty="0" err="1" smtClean="0">
                <a:solidFill>
                  <a:srgbClr val="FF0000"/>
                </a:solidFill>
              </a:rPr>
              <a:t>Cyberbullismo</a:t>
            </a:r>
            <a:endParaRPr lang="it-IT" sz="60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9325" y="1844824"/>
            <a:ext cx="29146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5536" y="1628800"/>
            <a:ext cx="48965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Il </a:t>
            </a:r>
            <a:r>
              <a:rPr lang="it-IT" dirty="0" err="1" smtClean="0">
                <a:solidFill>
                  <a:srgbClr val="FF0000"/>
                </a:solidFill>
              </a:rPr>
              <a:t>cyberbullismo</a:t>
            </a:r>
            <a:r>
              <a:rPr lang="it-IT" dirty="0" smtClean="0">
                <a:solidFill>
                  <a:schemeClr val="bg1"/>
                </a:solidFill>
              </a:rPr>
              <a:t>, anche, è una forma di </a:t>
            </a:r>
            <a:r>
              <a:rPr lang="it-IT" dirty="0" smtClean="0">
                <a:solidFill>
                  <a:srgbClr val="FF0000"/>
                </a:solidFill>
              </a:rPr>
              <a:t>bullismo</a:t>
            </a:r>
            <a:r>
              <a:rPr lang="it-IT" dirty="0" smtClean="0">
                <a:solidFill>
                  <a:schemeClr val="bg1"/>
                </a:solidFill>
              </a:rPr>
              <a:t> condotto attraverso </a:t>
            </a:r>
            <a:r>
              <a:rPr lang="it-IT" dirty="0" smtClean="0">
                <a:solidFill>
                  <a:srgbClr val="FF0000"/>
                </a:solidFill>
              </a:rPr>
              <a:t>strumenti telematici</a:t>
            </a:r>
            <a:r>
              <a:rPr lang="it-IT" dirty="0" smtClean="0">
                <a:solidFill>
                  <a:schemeClr val="bg1"/>
                </a:solidFill>
              </a:rPr>
              <a:t>, come ad esempio tramite </a:t>
            </a:r>
            <a:r>
              <a:rPr lang="it-IT" dirty="0" smtClean="0">
                <a:solidFill>
                  <a:srgbClr val="FF0000"/>
                </a:solidFill>
              </a:rPr>
              <a:t>internet</a:t>
            </a:r>
            <a:r>
              <a:rPr lang="it-IT" dirty="0" smtClean="0">
                <a:solidFill>
                  <a:schemeClr val="bg1"/>
                </a:solidFill>
              </a:rPr>
              <a:t>.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Il termine </a:t>
            </a:r>
            <a:r>
              <a:rPr lang="it-IT" dirty="0" err="1" smtClean="0">
                <a:solidFill>
                  <a:srgbClr val="FF0000"/>
                </a:solidFill>
              </a:rPr>
              <a:t>cyberbullying</a:t>
            </a:r>
            <a:r>
              <a:rPr lang="it-IT" dirty="0" smtClean="0">
                <a:solidFill>
                  <a:schemeClr val="bg1"/>
                </a:solidFill>
              </a:rPr>
              <a:t> è stato coniato dal docente canadese </a:t>
            </a:r>
            <a:r>
              <a:rPr lang="it-IT" dirty="0" smtClean="0">
                <a:solidFill>
                  <a:srgbClr val="FF0000"/>
                </a:solidFill>
              </a:rPr>
              <a:t>Bill </a:t>
            </a:r>
            <a:r>
              <a:rPr lang="it-IT" dirty="0" err="1" smtClean="0">
                <a:solidFill>
                  <a:srgbClr val="FF0000"/>
                </a:solidFill>
              </a:rPr>
              <a:t>Belsey</a:t>
            </a:r>
            <a:r>
              <a:rPr lang="it-IT" dirty="0" smtClean="0">
                <a:solidFill>
                  <a:schemeClr val="bg1"/>
                </a:solidFill>
              </a:rPr>
              <a:t>. 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Rispetto al </a:t>
            </a:r>
            <a:r>
              <a:rPr lang="it-IT" dirty="0" smtClean="0">
                <a:solidFill>
                  <a:srgbClr val="FF0000"/>
                </a:solidFill>
              </a:rPr>
              <a:t>bullismo tradizionale </a:t>
            </a:r>
            <a:r>
              <a:rPr lang="it-IT" dirty="0" smtClean="0">
                <a:solidFill>
                  <a:schemeClr val="bg1"/>
                </a:solidFill>
              </a:rPr>
              <a:t>nella vita reale, il </a:t>
            </a:r>
            <a:r>
              <a:rPr lang="it-IT" dirty="0" err="1" smtClean="0">
                <a:solidFill>
                  <a:srgbClr val="FF0000"/>
                </a:solidFill>
              </a:rPr>
              <a:t>cyberbullismo</a:t>
            </a:r>
            <a:r>
              <a:rPr lang="it-IT" dirty="0" smtClean="0">
                <a:solidFill>
                  <a:schemeClr val="bg1"/>
                </a:solidFill>
              </a:rPr>
              <a:t> lo fa su </a:t>
            </a:r>
            <a:r>
              <a:rPr lang="it-IT" dirty="0" smtClean="0">
                <a:solidFill>
                  <a:srgbClr val="FF0000"/>
                </a:solidFill>
              </a:rPr>
              <a:t>internet</a:t>
            </a:r>
            <a:r>
              <a:rPr lang="it-IT" dirty="0" smtClean="0">
                <a:solidFill>
                  <a:schemeClr val="bg1"/>
                </a:solidFill>
              </a:rPr>
              <a:t> talvolta causando danni violenti.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Difficile reperibilità: se il </a:t>
            </a:r>
            <a:r>
              <a:rPr lang="it-IT" dirty="0" err="1" smtClean="0">
                <a:solidFill>
                  <a:srgbClr val="FF0000"/>
                </a:solidFill>
              </a:rPr>
              <a:t>cyberbullismo</a:t>
            </a:r>
            <a:r>
              <a:rPr lang="it-IT" dirty="0" smtClean="0">
                <a:solidFill>
                  <a:schemeClr val="bg1"/>
                </a:solidFill>
              </a:rPr>
              <a:t> avviene via </a:t>
            </a:r>
            <a:r>
              <a:rPr lang="it-IT" dirty="0" smtClean="0">
                <a:solidFill>
                  <a:srgbClr val="FF0000"/>
                </a:solidFill>
              </a:rPr>
              <a:t>SMS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  <a:r>
              <a:rPr lang="it-IT" dirty="0" smtClean="0">
                <a:solidFill>
                  <a:srgbClr val="FF0000"/>
                </a:solidFill>
              </a:rPr>
              <a:t>messaggistica istantanea</a:t>
            </a:r>
            <a:r>
              <a:rPr lang="it-IT" dirty="0" smtClean="0">
                <a:solidFill>
                  <a:schemeClr val="bg1"/>
                </a:solidFill>
              </a:rPr>
              <a:t> o </a:t>
            </a:r>
            <a:r>
              <a:rPr lang="it-IT" dirty="0" smtClean="0">
                <a:solidFill>
                  <a:srgbClr val="FF0000"/>
                </a:solidFill>
              </a:rPr>
              <a:t>mail</a:t>
            </a:r>
            <a:r>
              <a:rPr lang="it-IT" dirty="0" smtClean="0">
                <a:solidFill>
                  <a:schemeClr val="bg1"/>
                </a:solidFill>
              </a:rPr>
              <a:t>, o in </a:t>
            </a:r>
            <a:r>
              <a:rPr lang="it-IT" dirty="0" smtClean="0">
                <a:solidFill>
                  <a:srgbClr val="FF0000"/>
                </a:solidFill>
              </a:rPr>
              <a:t>chat online privato</a:t>
            </a:r>
            <a:r>
              <a:rPr lang="it-IT" dirty="0" smtClean="0">
                <a:solidFill>
                  <a:schemeClr val="bg1"/>
                </a:solidFill>
              </a:rPr>
              <a:t>.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Assenza di limiti </a:t>
            </a:r>
            <a:r>
              <a:rPr lang="it-IT" dirty="0" smtClean="0">
                <a:solidFill>
                  <a:srgbClr val="FF0000"/>
                </a:solidFill>
              </a:rPr>
              <a:t>spazio temporali</a:t>
            </a:r>
            <a:r>
              <a:rPr lang="it-IT" dirty="0" smtClean="0">
                <a:solidFill>
                  <a:schemeClr val="bg1"/>
                </a:solidFill>
              </a:rPr>
              <a:t>: mentre il </a:t>
            </a:r>
            <a:r>
              <a:rPr lang="it-IT" dirty="0" smtClean="0">
                <a:solidFill>
                  <a:srgbClr val="FF0000"/>
                </a:solidFill>
              </a:rPr>
              <a:t>bullismo tradizionale </a:t>
            </a:r>
            <a:r>
              <a:rPr lang="it-IT" dirty="0" smtClean="0">
                <a:solidFill>
                  <a:schemeClr val="bg1"/>
                </a:solidFill>
              </a:rPr>
              <a:t>avviene di solito in luoghi e momenti specifici ad esempio in contesto </a:t>
            </a:r>
            <a:r>
              <a:rPr lang="it-IT" dirty="0" smtClean="0">
                <a:solidFill>
                  <a:srgbClr val="FF0000"/>
                </a:solidFill>
              </a:rPr>
              <a:t>scolastico</a:t>
            </a:r>
            <a:r>
              <a:rPr lang="it-IT" dirty="0" smtClean="0">
                <a:solidFill>
                  <a:schemeClr val="bg1"/>
                </a:solidFill>
              </a:rPr>
              <a:t>, il </a:t>
            </a:r>
            <a:r>
              <a:rPr lang="it-IT" dirty="0" err="1" smtClean="0">
                <a:solidFill>
                  <a:srgbClr val="FF0000"/>
                </a:solidFill>
              </a:rPr>
              <a:t>cyberbullismo</a:t>
            </a:r>
            <a:r>
              <a:rPr lang="it-IT" dirty="0" smtClean="0">
                <a:solidFill>
                  <a:schemeClr val="bg1"/>
                </a:solidFill>
              </a:rPr>
              <a:t> investe la </a:t>
            </a:r>
            <a:r>
              <a:rPr lang="it-IT" dirty="0" smtClean="0">
                <a:solidFill>
                  <a:srgbClr val="FF0000"/>
                </a:solidFill>
              </a:rPr>
              <a:t>vittima </a:t>
            </a:r>
            <a:r>
              <a:rPr lang="it-IT" dirty="0" smtClean="0">
                <a:solidFill>
                  <a:schemeClr val="bg1"/>
                </a:solidFill>
              </a:rPr>
              <a:t>ogni volta che si collega al mezzo </a:t>
            </a:r>
            <a:r>
              <a:rPr lang="it-IT" dirty="0" smtClean="0">
                <a:solidFill>
                  <a:srgbClr val="FF0000"/>
                </a:solidFill>
              </a:rPr>
              <a:t>elettronico</a:t>
            </a:r>
            <a:r>
              <a:rPr lang="it-IT" dirty="0" smtClean="0">
                <a:solidFill>
                  <a:schemeClr val="bg1"/>
                </a:solidFill>
              </a:rPr>
              <a:t> utilizzato dal </a:t>
            </a:r>
            <a:r>
              <a:rPr lang="it-IT" dirty="0" err="1" smtClean="0">
                <a:solidFill>
                  <a:srgbClr val="FF0000"/>
                </a:solidFill>
              </a:rPr>
              <a:t>cyberbullo</a:t>
            </a:r>
            <a:r>
              <a:rPr lang="it-IT" dirty="0" smtClean="0">
                <a:solidFill>
                  <a:schemeClr val="bg1"/>
                </a:solidFill>
              </a:rPr>
              <a:t> (</a:t>
            </a:r>
            <a:r>
              <a:rPr lang="it-IT" dirty="0" err="1" smtClean="0">
                <a:solidFill>
                  <a:srgbClr val="FF0000"/>
                </a:solidFill>
              </a:rPr>
              <a:t>WhatsApp</a:t>
            </a:r>
            <a:r>
              <a:rPr lang="it-IT" dirty="0" smtClean="0">
                <a:solidFill>
                  <a:srgbClr val="FF0000"/>
                </a:solidFill>
              </a:rPr>
              <a:t>, </a:t>
            </a:r>
            <a:r>
              <a:rPr lang="it-IT" dirty="0" err="1" smtClean="0">
                <a:solidFill>
                  <a:srgbClr val="FF0000"/>
                </a:solidFill>
              </a:rPr>
              <a:t>Facebook</a:t>
            </a:r>
            <a:r>
              <a:rPr lang="it-IT" dirty="0" smtClean="0">
                <a:solidFill>
                  <a:srgbClr val="FF0000"/>
                </a:solidFill>
              </a:rPr>
              <a:t>, </a:t>
            </a:r>
            <a:r>
              <a:rPr lang="it-IT" dirty="0" err="1" smtClean="0">
                <a:solidFill>
                  <a:srgbClr val="FF0000"/>
                </a:solidFill>
              </a:rPr>
              <a:t>Twitter</a:t>
            </a:r>
            <a:r>
              <a:rPr lang="it-IT" dirty="0" smtClean="0">
                <a:solidFill>
                  <a:srgbClr val="FF0000"/>
                </a:solidFill>
              </a:rPr>
              <a:t>, blog</a:t>
            </a:r>
            <a:r>
              <a:rPr lang="it-IT" dirty="0" smtClean="0">
                <a:solidFill>
                  <a:schemeClr val="bg1"/>
                </a:solidFill>
              </a:rPr>
              <a:t>…)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9358" y="4077072"/>
            <a:ext cx="2821114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2 5"/>
          <p:cNvCxnSpPr>
            <a:stCxn id="4" idx="3"/>
            <a:endCxn id="6147" idx="1"/>
          </p:cNvCxnSpPr>
          <p:nvPr/>
        </p:nvCxnSpPr>
        <p:spPr>
          <a:xfrm>
            <a:off x="5292080" y="4167957"/>
            <a:ext cx="707278" cy="9997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1910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772400" cy="1362456"/>
          </a:xfrm>
        </p:spPr>
        <p:txBody>
          <a:bodyPr/>
          <a:lstStyle/>
          <a:p>
            <a:r>
              <a:rPr lang="it-IT" sz="4400" dirty="0">
                <a:solidFill>
                  <a:schemeClr val="bg1"/>
                </a:solidFill>
              </a:rPr>
              <a:t>CARATTERISTICHE </a:t>
            </a:r>
            <a:r>
              <a:rPr lang="it-IT" sz="4400" dirty="0" smtClean="0">
                <a:solidFill>
                  <a:schemeClr val="bg1"/>
                </a:solidFill>
              </a:rPr>
              <a:t>DEL BULLISMO</a:t>
            </a:r>
            <a:r>
              <a:rPr lang="it-IT" dirty="0">
                <a:solidFill>
                  <a:schemeClr val="bg1"/>
                </a:solidFill>
              </a:rPr>
              <a:t/>
            </a:r>
            <a:br>
              <a:rPr lang="it-IT" dirty="0">
                <a:solidFill>
                  <a:schemeClr val="bg1"/>
                </a:solidFill>
              </a:rPr>
            </a:b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2348880"/>
            <a:ext cx="8218112" cy="4392488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Perché si possa parlare di </a:t>
            </a:r>
            <a:r>
              <a:rPr lang="it-IT" dirty="0">
                <a:solidFill>
                  <a:srgbClr val="FF0000"/>
                </a:solidFill>
              </a:rPr>
              <a:t>bullismo </a:t>
            </a:r>
            <a:r>
              <a:rPr lang="it-IT" dirty="0">
                <a:solidFill>
                  <a:schemeClr val="bg1"/>
                </a:solidFill>
              </a:rPr>
              <a:t>ci devono essere caratteristiche ben precise.</a:t>
            </a:r>
          </a:p>
          <a:p>
            <a:r>
              <a:rPr lang="it-IT" dirty="0">
                <a:solidFill>
                  <a:schemeClr val="bg1"/>
                </a:solidFill>
              </a:rPr>
              <a:t>Eccone alcune.</a:t>
            </a:r>
          </a:p>
          <a:p>
            <a:r>
              <a:rPr lang="it-IT" dirty="0">
                <a:solidFill>
                  <a:schemeClr val="bg1"/>
                </a:solidFill>
              </a:rPr>
              <a:t>I protagonisti, sono generalmente </a:t>
            </a:r>
            <a:r>
              <a:rPr lang="it-IT" dirty="0">
                <a:solidFill>
                  <a:srgbClr val="FF0000"/>
                </a:solidFill>
              </a:rPr>
              <a:t>bambini o </a:t>
            </a:r>
            <a:r>
              <a:rPr lang="it-IT" dirty="0" smtClean="0">
                <a:solidFill>
                  <a:srgbClr val="FF0000"/>
                </a:solidFill>
              </a:rPr>
              <a:t>adolescenti</a:t>
            </a:r>
            <a:r>
              <a:rPr lang="it-IT" dirty="0" smtClean="0"/>
              <a:t>.</a:t>
            </a:r>
            <a:endParaRPr lang="it-IT" dirty="0"/>
          </a:p>
          <a:p>
            <a:r>
              <a:rPr lang="it-IT" dirty="0">
                <a:solidFill>
                  <a:schemeClr val="bg1"/>
                </a:solidFill>
              </a:rPr>
              <a:t>gli atti di prepotenza, le molestie o le aggressioni sono messe in atto dal </a:t>
            </a:r>
            <a:r>
              <a:rPr lang="it-IT" dirty="0" smtClean="0">
                <a:solidFill>
                  <a:srgbClr val="FF0000"/>
                </a:solidFill>
              </a:rPr>
              <a:t>bullo</a:t>
            </a:r>
            <a:r>
              <a:rPr lang="it-IT" dirty="0" smtClean="0">
                <a:solidFill>
                  <a:schemeClr val="bg1"/>
                </a:solidFill>
              </a:rPr>
              <a:t>.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c’è </a:t>
            </a:r>
            <a:r>
              <a:rPr lang="it-IT" dirty="0">
                <a:solidFill>
                  <a:srgbClr val="FF0000"/>
                </a:solidFill>
              </a:rPr>
              <a:t>persistenza </a:t>
            </a:r>
            <a:r>
              <a:rPr lang="it-IT" dirty="0">
                <a:solidFill>
                  <a:schemeClr val="bg1"/>
                </a:solidFill>
              </a:rPr>
              <a:t>nel </a:t>
            </a:r>
            <a:r>
              <a:rPr lang="it-IT" dirty="0" smtClean="0">
                <a:solidFill>
                  <a:schemeClr val="bg1"/>
                </a:solidFill>
              </a:rPr>
              <a:t>tempo.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c’è uno squilibrio tra il </a:t>
            </a:r>
            <a:r>
              <a:rPr lang="it-IT" dirty="0">
                <a:solidFill>
                  <a:srgbClr val="FF0000"/>
                </a:solidFill>
              </a:rPr>
              <a:t>potere </a:t>
            </a:r>
            <a:r>
              <a:rPr lang="it-IT" sz="2000" dirty="0">
                <a:solidFill>
                  <a:schemeClr val="bg1"/>
                </a:solidFill>
              </a:rPr>
              <a:t>del bullo e quello della </a:t>
            </a:r>
            <a:r>
              <a:rPr lang="it-IT" sz="2000" dirty="0" smtClean="0">
                <a:solidFill>
                  <a:schemeClr val="bg1"/>
                </a:solidFill>
              </a:rPr>
              <a:t>vittima</a:t>
            </a:r>
            <a:r>
              <a:rPr lang="it-IT" dirty="0" smtClean="0">
                <a:solidFill>
                  <a:schemeClr val="bg1"/>
                </a:solidFill>
              </a:rPr>
              <a:t>.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la vittima </a:t>
            </a:r>
            <a:r>
              <a:rPr lang="it-IT" dirty="0">
                <a:solidFill>
                  <a:srgbClr val="FF0000"/>
                </a:solidFill>
              </a:rPr>
              <a:t>non è in grado di difendersi</a:t>
            </a:r>
            <a:r>
              <a:rPr lang="it-IT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08460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259632" y="694437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</a:rPr>
              <a:t>CONSEGUENZE DEL BULLISMO</a:t>
            </a:r>
            <a:endParaRPr lang="it-IT" sz="3600" b="1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2852936"/>
            <a:ext cx="8784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Le conseguenze del bullismo sono fondate sul piano </a:t>
            </a:r>
            <a:r>
              <a:rPr lang="it-IT" sz="2000" dirty="0" smtClean="0">
                <a:solidFill>
                  <a:srgbClr val="FF0000"/>
                </a:solidFill>
              </a:rPr>
              <a:t>psicologico</a:t>
            </a:r>
            <a:r>
              <a:rPr lang="it-IT" sz="2000" dirty="0" smtClean="0"/>
              <a:t> </a:t>
            </a:r>
            <a:r>
              <a:rPr lang="it-IT" sz="2000" dirty="0" smtClean="0">
                <a:solidFill>
                  <a:schemeClr val="bg1"/>
                </a:solidFill>
              </a:rPr>
              <a:t>e possono essere</a:t>
            </a:r>
            <a:r>
              <a:rPr lang="it-IT" sz="2000" dirty="0" smtClean="0"/>
              <a:t> </a:t>
            </a:r>
            <a:r>
              <a:rPr lang="it-IT" sz="2000" dirty="0" smtClean="0">
                <a:solidFill>
                  <a:srgbClr val="FF0000"/>
                </a:solidFill>
              </a:rPr>
              <a:t>gravi </a:t>
            </a:r>
            <a:r>
              <a:rPr lang="it-IT" sz="2000" dirty="0" smtClean="0">
                <a:solidFill>
                  <a:schemeClr val="bg1"/>
                </a:solidFill>
              </a:rPr>
              <a:t>sia per le </a:t>
            </a:r>
            <a:r>
              <a:rPr lang="it-IT" sz="2000" dirty="0" smtClean="0">
                <a:solidFill>
                  <a:srgbClr val="FF0000"/>
                </a:solidFill>
              </a:rPr>
              <a:t>vittime</a:t>
            </a:r>
            <a:r>
              <a:rPr lang="it-IT" sz="2000" dirty="0" smtClean="0"/>
              <a:t> </a:t>
            </a:r>
            <a:r>
              <a:rPr lang="it-IT" sz="2000" dirty="0" smtClean="0">
                <a:solidFill>
                  <a:schemeClr val="bg1"/>
                </a:solidFill>
              </a:rPr>
              <a:t>sia per i </a:t>
            </a:r>
            <a:r>
              <a:rPr lang="it-IT" sz="2000" dirty="0" smtClean="0">
                <a:solidFill>
                  <a:srgbClr val="FF0000"/>
                </a:solidFill>
              </a:rPr>
              <a:t>bulli</a:t>
            </a:r>
            <a:r>
              <a:rPr lang="it-IT" sz="2000" dirty="0" smtClean="0"/>
              <a:t> </a:t>
            </a:r>
            <a:r>
              <a:rPr lang="it-IT" sz="2000" dirty="0" smtClean="0">
                <a:solidFill>
                  <a:schemeClr val="bg1"/>
                </a:solidFill>
              </a:rPr>
              <a:t>sia per gli </a:t>
            </a:r>
            <a:r>
              <a:rPr lang="it-IT" sz="2000" dirty="0" smtClean="0">
                <a:solidFill>
                  <a:srgbClr val="FF0000"/>
                </a:solidFill>
              </a:rPr>
              <a:t>osservatori</a:t>
            </a:r>
            <a:r>
              <a:rPr lang="it-IT" sz="2000" dirty="0" smtClean="0"/>
              <a:t>.</a:t>
            </a:r>
          </a:p>
          <a:p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smtClean="0">
                <a:solidFill>
                  <a:schemeClr val="bg1"/>
                </a:solidFill>
              </a:rPr>
              <a:t>1)Per le vittime il </a:t>
            </a:r>
            <a:r>
              <a:rPr lang="it-IT" sz="2000" dirty="0" smtClean="0">
                <a:solidFill>
                  <a:srgbClr val="FF0000"/>
                </a:solidFill>
              </a:rPr>
              <a:t>rischio</a:t>
            </a:r>
            <a:r>
              <a:rPr lang="it-IT" sz="2000" dirty="0" smtClean="0"/>
              <a:t> </a:t>
            </a:r>
            <a:r>
              <a:rPr lang="it-IT" sz="2000" dirty="0" smtClean="0">
                <a:solidFill>
                  <a:schemeClr val="bg1"/>
                </a:solidFill>
              </a:rPr>
              <a:t>è quello di manifestare il disagio attraverso </a:t>
            </a:r>
            <a:r>
              <a:rPr lang="it-IT" sz="2000" dirty="0" smtClean="0">
                <a:solidFill>
                  <a:srgbClr val="FF0000"/>
                </a:solidFill>
              </a:rPr>
              <a:t>sintomi fisici o psicologici</a:t>
            </a:r>
            <a:r>
              <a:rPr lang="it-IT" sz="2000" dirty="0" smtClean="0">
                <a:solidFill>
                  <a:schemeClr val="bg1"/>
                </a:solidFill>
              </a:rPr>
              <a:t>, associati ad un rifiuto nell’andare a scuola.</a:t>
            </a:r>
          </a:p>
          <a:p>
            <a:r>
              <a:rPr lang="it-IT" sz="2000" dirty="0" smtClean="0">
                <a:solidFill>
                  <a:schemeClr val="bg1"/>
                </a:solidFill>
              </a:rPr>
              <a:t>2)I</a:t>
            </a:r>
            <a:r>
              <a:rPr lang="it-IT" sz="2000" dirty="0" smtClean="0"/>
              <a:t> </a:t>
            </a:r>
            <a:r>
              <a:rPr lang="it-IT" sz="2000" dirty="0" smtClean="0">
                <a:solidFill>
                  <a:srgbClr val="FF0000"/>
                </a:solidFill>
              </a:rPr>
              <a:t>bulli </a:t>
            </a:r>
            <a:r>
              <a:rPr lang="it-IT" sz="2000" dirty="0" smtClean="0">
                <a:solidFill>
                  <a:schemeClr val="bg1"/>
                </a:solidFill>
              </a:rPr>
              <a:t>possono invece presentare: un calo nel rendimento scolastico, difficoltà relazionali, disturbi della condotta per incapacità di rispettare le regole che possono portare a veri e propri comportamenti antisociali.</a:t>
            </a:r>
          </a:p>
          <a:p>
            <a:r>
              <a:rPr lang="it-IT" sz="2000" dirty="0" smtClean="0">
                <a:solidFill>
                  <a:srgbClr val="FF0000"/>
                </a:solidFill>
              </a:rPr>
              <a:t>3)Gli osservatori</a:t>
            </a:r>
            <a:r>
              <a:rPr lang="it-IT" sz="2000" dirty="0" smtClean="0">
                <a:solidFill>
                  <a:schemeClr val="bg1"/>
                </a:solidFill>
              </a:rPr>
              <a:t>, infine, vivono in contesto caratterizzato da difficoltà relazionali che aumentano la paura e l’ansia sociale e rafforzano una logica di indifferenza, portando i ragazzi a negare il problema.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53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1774</TotalTime>
  <Words>740</Words>
  <Application>Microsoft Office PowerPoint</Application>
  <PresentationFormat>Presentazione su schermo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Equinozio</vt:lpstr>
      <vt:lpstr>IL BULLISMO</vt:lpstr>
      <vt:lpstr>IL NODO BLU  DEL BULLISMO </vt:lpstr>
      <vt:lpstr>Diapositiva 3</vt:lpstr>
      <vt:lpstr>Diapositiva 4</vt:lpstr>
      <vt:lpstr>Bullismo diretto </vt:lpstr>
      <vt:lpstr>Bullismo indiretto</vt:lpstr>
      <vt:lpstr>Cyberbullismo</vt:lpstr>
      <vt:lpstr>CARATTERISTICHE DEL BULLISMO </vt:lpstr>
      <vt:lpstr>Diapositiva 9</vt:lpstr>
      <vt:lpstr>Diapositiva 10</vt:lpstr>
      <vt:lpstr>GRAZIE ATTENZIONE!</vt:lpstr>
    </vt:vector>
  </TitlesOfParts>
  <Company>Telecom Italia S.p.A.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BULLISMO</dc:title>
  <dc:creator>Saveria Pastore</dc:creator>
  <cp:lastModifiedBy>Antonietta</cp:lastModifiedBy>
  <cp:revision>21</cp:revision>
  <dcterms:created xsi:type="dcterms:W3CDTF">2021-02-07T13:35:58Z</dcterms:created>
  <dcterms:modified xsi:type="dcterms:W3CDTF">2021-02-09T20:01:30Z</dcterms:modified>
</cp:coreProperties>
</file>