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2" r:id="rId9"/>
    <p:sldId id="265" r:id="rId10"/>
    <p:sldId id="267" r:id="rId11"/>
    <p:sldId id="266" r:id="rId12"/>
    <p:sldId id="268" r:id="rId13"/>
    <p:sldId id="269" r:id="rId14"/>
    <p:sldId id="271" r:id="rId15"/>
    <p:sldId id="26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9" autoAdjust="0"/>
    <p:restoredTop sz="94660"/>
  </p:normalViewPr>
  <p:slideViewPr>
    <p:cSldViewPr snapToGrid="0">
      <p:cViewPr varScale="1">
        <p:scale>
          <a:sx n="81" d="100"/>
          <a:sy n="81" d="100"/>
        </p:scale>
        <p:origin x="4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208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1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1750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61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43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75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0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7022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3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7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5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7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4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3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6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2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4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WCSM8A7R0E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nv4InZlGqY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439301-B750-49B9-BF2F-56337DB23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93634" y="1073473"/>
            <a:ext cx="9755187" cy="2766528"/>
          </a:xfrm>
        </p:spPr>
        <p:txBody>
          <a:bodyPr>
            <a:norm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Bullismo e cyberbullismo</a:t>
            </a:r>
          </a:p>
        </p:txBody>
      </p:sp>
    </p:spTree>
    <p:extLst>
      <p:ext uri="{BB962C8B-B14F-4D97-AF65-F5344CB8AC3E}">
        <p14:creationId xmlns:p14="http://schemas.microsoft.com/office/powerpoint/2010/main" val="442757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0B1472-40E0-4E3F-84D0-2E4CD156D4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235" y="595745"/>
            <a:ext cx="10394707" cy="45294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8000" dirty="0">
                <a:solidFill>
                  <a:srgbClr val="C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-Flaming e hate speech</a:t>
            </a:r>
          </a:p>
          <a:p>
            <a:pPr marL="0" indent="0">
              <a:buNone/>
            </a:pPr>
            <a:r>
              <a:rPr lang="it-IT" sz="8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Dall’inglese “flame” che significa fiamma, il flaming è caratterizzato dall’uso di messaggi violenti e volgari per creare “battaglie verbali” e tradizionalmente veniva molto usato nel contesto dei forum online. Attualmente è molto diffusa l’espressione hate speech per riferirsi – comunemente, ma non soltanto, – ai comportamenti verbali, espressi in Rete, che incitano alla violenza o all’odio, in questo caso nei confronti della vittima.</a:t>
            </a:r>
          </a:p>
          <a:p>
            <a:pPr marL="0" indent="0">
              <a:buNone/>
            </a:pPr>
            <a:r>
              <a:rPr lang="it-IT" sz="8000" dirty="0">
                <a:solidFill>
                  <a:srgbClr val="C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-Cyberstalking</a:t>
            </a:r>
          </a:p>
          <a:p>
            <a:pPr marL="0" indent="0">
              <a:buNone/>
            </a:pPr>
            <a:r>
              <a:rPr lang="it-IT" sz="8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Il cyberstalking è caratterizzato da molestie, denigrazioni, persecuzioni e minacce ripetute per impaurire e/o ferire la vittima.</a:t>
            </a:r>
          </a:p>
          <a:p>
            <a:pPr marL="0" indent="0">
              <a:buNone/>
            </a:pPr>
            <a:r>
              <a:rPr lang="it-IT" sz="8000" dirty="0">
                <a:solidFill>
                  <a:srgbClr val="C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-Denigrazione</a:t>
            </a:r>
          </a:p>
          <a:p>
            <a:pPr marL="0" indent="0">
              <a:buNone/>
            </a:pPr>
            <a:r>
              <a:rPr lang="it-IT" sz="8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Si tratta de infamare l’altro per provocare danni alla reputazione della vittima</a:t>
            </a:r>
            <a:r>
              <a:rPr lang="it-IT" sz="8000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701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9ED886-7FAC-48F3-8866-92B20D0AB3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914401"/>
            <a:ext cx="10394707" cy="440476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7200" b="1" dirty="0">
                <a:solidFill>
                  <a:srgbClr val="C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-Sostituzione di persona</a:t>
            </a:r>
          </a:p>
          <a:p>
            <a:pPr marL="0" indent="0">
              <a:buNone/>
            </a:pPr>
            <a:r>
              <a:rPr lang="it-IT" sz="7200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È l’appropriarsi dell’identità virtuale di qualcuno per spedire messaggi, pubblicare dei post o realizzare altro tipo di azioni online al posto suo</a:t>
            </a:r>
            <a:r>
              <a:rPr lang="it-IT" sz="7200" dirty="0"/>
              <a:t>.</a:t>
            </a:r>
          </a:p>
          <a:p>
            <a:pPr marL="0" indent="0">
              <a:buNone/>
            </a:pPr>
            <a:r>
              <a:rPr lang="it-IT" sz="7200" b="1" dirty="0">
                <a:solidFill>
                  <a:srgbClr val="C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-Rivelazioni e doxing</a:t>
            </a:r>
          </a:p>
          <a:p>
            <a:pPr marL="0" indent="0">
              <a:buNone/>
            </a:pPr>
            <a:r>
              <a:rPr lang="it-IT" sz="7200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Consistono nel pubblicare informazioni riservate e potenzialmente imbarazzanti su un altro. Il termine doxing viene usato, in maniera più specifica, per riferirsi alla pubblicazione in Rete di dati personali di qualcuno, senza il relativo consenso</a:t>
            </a:r>
          </a:p>
          <a:p>
            <a:pPr marL="0" indent="0">
              <a:buNone/>
            </a:pPr>
            <a:r>
              <a:rPr lang="it-IT" sz="7200" b="1" dirty="0">
                <a:solidFill>
                  <a:srgbClr val="C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-Inganno</a:t>
            </a:r>
          </a:p>
          <a:p>
            <a:pPr marL="0" indent="0">
              <a:buNone/>
            </a:pPr>
            <a:r>
              <a:rPr lang="it-IT" sz="7200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È l’ottenere la fiducia dell’altro per poi pubblicare e divulgare le confidenze ascoltate.</a:t>
            </a:r>
          </a:p>
          <a:p>
            <a:pPr marL="0" indent="0">
              <a:buNone/>
            </a:pPr>
            <a:r>
              <a:rPr lang="it-IT" sz="7200" b="1" dirty="0">
                <a:solidFill>
                  <a:srgbClr val="C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-Esclusione</a:t>
            </a:r>
          </a:p>
          <a:p>
            <a:pPr marL="0" indent="0">
              <a:buNone/>
            </a:pPr>
            <a:r>
              <a:rPr lang="it-IT" sz="7200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Si riferisce all’escludere volontariamente la vittima dai gruppi online (come i forum, le chat di gruppo sulle piattaforme di messaggistica o i gruppi presenti sulle reti sociali), senza una giusta motivazione, allo scopo unico di ferirlo o di provocare un danno.</a:t>
            </a:r>
          </a:p>
          <a:p>
            <a:pPr marL="0" indent="0">
              <a:buNone/>
            </a:pPr>
            <a:endParaRPr lang="it-IT" sz="7200" b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87868699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967F75-4AE4-48B4-B838-22BC68D3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09" y="436417"/>
            <a:ext cx="9725891" cy="1323110"/>
          </a:xfrm>
        </p:spPr>
        <p:txBody>
          <a:bodyPr>
            <a:noAutofit/>
          </a:bodyPr>
          <a:lstStyle/>
          <a:p>
            <a:r>
              <a:rPr lang="it-IT" sz="4000" dirty="0">
                <a:latin typeface="Comic Sans MS" panose="030F0702030302020204" pitchFamily="66" charset="0"/>
              </a:rPr>
              <a:t>Chi sono le vittime e quali le conseguenze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3609E5-A155-4712-9B11-2BB95FB335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109" y="2091105"/>
            <a:ext cx="10744200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in molti casi, i cyberbulli sono delle persone che la vittima conosce personalmente. Gli aggressori cercano di ferire la vittima con molestie di ogni tipo, estendendo spesso questo comportamento anche alla sfera virtuale e facendo sì che il soggetto colpito si senta non protetto anche all’interno della propria abitazione. Gli adolescenti e in generale il pubblico più giovane tendono a essere particolarmente vulnerabili nei confronti di questo tipo di comportamenti, tuttavia il bullismo sul web, come quello “tradizionale”, può colpire individui di ogni età. </a:t>
            </a:r>
          </a:p>
        </p:txBody>
      </p:sp>
    </p:spTree>
    <p:extLst>
      <p:ext uri="{BB962C8B-B14F-4D97-AF65-F5344CB8AC3E}">
        <p14:creationId xmlns:p14="http://schemas.microsoft.com/office/powerpoint/2010/main" val="227467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F529E36-13E3-478F-AA54-1CCFEAE9F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09" y="2855926"/>
            <a:ext cx="10394581" cy="114614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70C95E0-F025-467B-A8AB-000C0030E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836" y="138491"/>
            <a:ext cx="3566454" cy="229869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22EC330-CA82-4AD7-B849-AB2312C45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5" y="2371747"/>
            <a:ext cx="3136178" cy="313617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6F3B35F-A8C8-46AB-90AF-16BC4C5FDBEA}"/>
              </a:ext>
            </a:extLst>
          </p:cNvPr>
          <p:cNvSpPr txBox="1"/>
          <p:nvPr/>
        </p:nvSpPr>
        <p:spPr>
          <a:xfrm rot="774831">
            <a:off x="581048" y="2425039"/>
            <a:ext cx="120805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Come combattere il cyberbullismo</a:t>
            </a:r>
          </a:p>
        </p:txBody>
      </p:sp>
    </p:spTree>
    <p:extLst>
      <p:ext uri="{BB962C8B-B14F-4D97-AF65-F5344CB8AC3E}">
        <p14:creationId xmlns:p14="http://schemas.microsoft.com/office/powerpoint/2010/main" val="114088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779604-D281-419E-9371-5F196A5554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691" y="685170"/>
            <a:ext cx="11002618" cy="43374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Il cyberbullismo è un fenomeno che non va minimizzato o trascurato: l’intervento deve essere immediato per il bene dei ragazzi, che potrebbero nel tempo avere maggiori difficoltà a uscire da questo labirinto di violenza.</a:t>
            </a:r>
          </a:p>
          <a:p>
            <a:pPr marL="0" indent="0">
              <a:buNone/>
            </a:pPr>
            <a:r>
              <a:rPr lang="it-IT" sz="1800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Oltre alle proposte preventive descritte, esistono azioni pratiche per contrastare il fenomeno, che si traducono in una segnalazione a:</a:t>
            </a:r>
          </a:p>
          <a:p>
            <a:pPr marL="0" indent="0">
              <a:buNone/>
            </a:pPr>
            <a:r>
              <a:rPr lang="it-IT" sz="1800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dirigente scolastico e professori;</a:t>
            </a:r>
          </a:p>
          <a:p>
            <a:pPr marL="0" indent="0">
              <a:buNone/>
            </a:pPr>
            <a:r>
              <a:rPr lang="it-IT" sz="1800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Polizia Postale;</a:t>
            </a:r>
          </a:p>
          <a:p>
            <a:pPr marL="0" indent="0">
              <a:buNone/>
            </a:pPr>
            <a:r>
              <a:rPr lang="it-IT" sz="1800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Telefono Azzurro;</a:t>
            </a:r>
          </a:p>
          <a:p>
            <a:pPr marL="0" indent="0">
              <a:buNone/>
            </a:pPr>
            <a:r>
              <a:rPr lang="it-IT" sz="1800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Parlarne con i propri genitori e prendere provvedimenti.</a:t>
            </a:r>
          </a:p>
        </p:txBody>
      </p:sp>
    </p:spTree>
    <p:extLst>
      <p:ext uri="{BB962C8B-B14F-4D97-AF65-F5344CB8AC3E}">
        <p14:creationId xmlns:p14="http://schemas.microsoft.com/office/powerpoint/2010/main" val="410197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1E82740-8F17-4C09-AA5E-38D8D5DFF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12" y="209478"/>
            <a:ext cx="3159078" cy="266061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616539E-8E10-45A1-BC6E-3CBDABA6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343" y="1539786"/>
            <a:ext cx="3459448" cy="245620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9B052BA-7BE0-47DF-9113-68DD77942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974" y="3429000"/>
            <a:ext cx="3459448" cy="212383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1900D4D-FAAF-4360-9D1E-113901DF370C}"/>
              </a:ext>
            </a:extLst>
          </p:cNvPr>
          <p:cNvSpPr txBox="1"/>
          <p:nvPr/>
        </p:nvSpPr>
        <p:spPr>
          <a:xfrm>
            <a:off x="7951159" y="381832"/>
            <a:ext cx="3159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rgbClr val="C00000"/>
                </a:solidFill>
                <a:latin typeface="Comic Sans MS" panose="030F0702030302020204" pitchFamily="66" charset="0"/>
              </a:rPr>
              <a:t>Basta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21AF0E3-399E-4025-B627-485338368341}"/>
              </a:ext>
            </a:extLst>
          </p:cNvPr>
          <p:cNvSpPr txBox="1"/>
          <p:nvPr/>
        </p:nvSpPr>
        <p:spPr>
          <a:xfrm>
            <a:off x="318673" y="4362217"/>
            <a:ext cx="6369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rgbClr val="C00000"/>
                </a:solidFill>
                <a:latin typeface="Comic Sans MS" panose="030F0702030302020204" pitchFamily="66" charset="0"/>
              </a:rPr>
              <a:t>Cyberbullismo</a:t>
            </a:r>
          </a:p>
        </p:txBody>
      </p:sp>
    </p:spTree>
    <p:extLst>
      <p:ext uri="{BB962C8B-B14F-4D97-AF65-F5344CB8AC3E}">
        <p14:creationId xmlns:p14="http://schemas.microsoft.com/office/powerpoint/2010/main" val="3169492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C2D0F0-6C59-4533-B7A7-4568FA3B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1488"/>
            <a:ext cx="11201400" cy="1151965"/>
          </a:xfrm>
        </p:spPr>
        <p:txBody>
          <a:bodyPr>
            <a:noAutofit/>
          </a:bodyPr>
          <a:lstStyle/>
          <a:p>
            <a:r>
              <a:rPr lang="it-IT" sz="5600" b="1" cap="none" dirty="0">
                <a:latin typeface="Gabriola" panose="04040605051002020D02" pitchFamily="82" charset="0"/>
              </a:rPr>
              <a:t>Progetto di Ed. civica sul bullismo e cyberbullismo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8B065C-0330-41A6-8D54-B22E0FA014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20548" y="1587703"/>
            <a:ext cx="8219660" cy="36825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3200" b="1" cap="none" dirty="0">
                <a:solidFill>
                  <a:srgbClr val="C00000"/>
                </a:solidFill>
                <a:latin typeface="Gabriola" panose="04040605051002020D02" pitchFamily="82" charset="0"/>
                <a:ea typeface="Yu Gothic UI Semibold" panose="020B0700000000000000" pitchFamily="34" charset="-128"/>
              </a:rPr>
              <a:t>Gli alunni della 2A di cicala</a:t>
            </a:r>
          </a:p>
          <a:p>
            <a:pPr marL="0" indent="0" algn="just">
              <a:buNone/>
            </a:pPr>
            <a:r>
              <a:rPr lang="it-IT" sz="21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Cubello francesco</a:t>
            </a:r>
          </a:p>
          <a:p>
            <a:pPr marL="0" indent="0" algn="just">
              <a:buNone/>
            </a:pPr>
            <a:r>
              <a:rPr lang="it-IT" sz="21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Gigliotti christian</a:t>
            </a:r>
          </a:p>
          <a:p>
            <a:pPr marL="0" indent="0" algn="just">
              <a:buNone/>
            </a:pPr>
            <a:r>
              <a:rPr lang="it-IT" sz="21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Mancuso carmen</a:t>
            </a:r>
          </a:p>
          <a:p>
            <a:pPr marL="0" indent="0" algn="just">
              <a:buNone/>
            </a:pPr>
            <a:r>
              <a:rPr lang="it-IT" sz="21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Mazza marisol</a:t>
            </a:r>
          </a:p>
          <a:p>
            <a:pPr marL="0" indent="0" algn="just">
              <a:buNone/>
            </a:pPr>
            <a:r>
              <a:rPr lang="it-IT" sz="21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Rizzo vincenzo</a:t>
            </a:r>
          </a:p>
          <a:p>
            <a:pPr marL="0" indent="0" algn="just">
              <a:buNone/>
            </a:pPr>
            <a:r>
              <a:rPr lang="it-IT" sz="21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Scalzo angelica</a:t>
            </a:r>
          </a:p>
          <a:p>
            <a:pPr marL="0" indent="0" algn="just">
              <a:buNone/>
            </a:pPr>
            <a:r>
              <a:rPr lang="it-IT" sz="21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Talarico giuseppe</a:t>
            </a:r>
          </a:p>
        </p:txBody>
      </p:sp>
    </p:spTree>
    <p:extLst>
      <p:ext uri="{BB962C8B-B14F-4D97-AF65-F5344CB8AC3E}">
        <p14:creationId xmlns:p14="http://schemas.microsoft.com/office/powerpoint/2010/main" val="222583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03308D-A5EE-400B-A677-B28E8E0806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8295" y="795131"/>
            <a:ext cx="10394707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Il  bullismo è un comportamento violento intenzionale.  I protagonisti sono:</a:t>
            </a:r>
          </a:p>
          <a:p>
            <a:pPr marL="0" indent="0">
              <a:buNone/>
            </a:pPr>
            <a:r>
              <a:rPr lang="it-IT" sz="18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 bulli, le vittime e gli spettatori che si dividono in 2 gruppi:</a:t>
            </a:r>
          </a:p>
          <a:p>
            <a:pPr marL="0" indent="0">
              <a:buNone/>
            </a:pPr>
            <a:r>
              <a:rPr lang="it-IT" sz="18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</a:t>
            </a:r>
            <a:r>
              <a:rPr lang="it-IT" sz="1800" b="1" i="1" u="sng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gregari</a:t>
            </a:r>
            <a:r>
              <a:rPr lang="it-IT" sz="18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che appoggiano i bulli;</a:t>
            </a:r>
          </a:p>
          <a:p>
            <a:pPr marL="0" indent="0">
              <a:buNone/>
            </a:pPr>
            <a:r>
              <a:rPr lang="it-IT" sz="18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</a:t>
            </a:r>
            <a:r>
              <a:rPr lang="it-IT" sz="1800" b="1" i="1" u="sng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spettatori</a:t>
            </a:r>
            <a:r>
              <a:rPr lang="it-IT" sz="18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che possono incitare i bulli ridendo, o stando in silenzio.</a:t>
            </a:r>
          </a:p>
          <a:p>
            <a:pPr marL="0" indent="0">
              <a:buNone/>
            </a:pPr>
            <a:r>
              <a:rPr lang="it-IT" sz="18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Il bullismo in genere si attua in ambienti scolastici ma può accadere anche tra persone adulte e in luoghi diversi dalla scuola. </a:t>
            </a:r>
          </a:p>
          <a:p>
            <a:pPr marL="0" indent="0">
              <a:buNone/>
            </a:pPr>
            <a:r>
              <a:rPr lang="it-IT" sz="18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Esistono vari tipi di bullismo:</a:t>
            </a:r>
          </a:p>
          <a:p>
            <a:pPr marL="0" indent="0">
              <a:buNone/>
            </a:pPr>
            <a:r>
              <a:rPr lang="it-IT" sz="18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</a:t>
            </a:r>
            <a:r>
              <a:rPr lang="it-IT" sz="1800" b="1" i="1" u="sng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mobbing </a:t>
            </a:r>
            <a:r>
              <a:rPr lang="it-IT" sz="18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che si attua in ambito lavorativo;</a:t>
            </a:r>
          </a:p>
          <a:p>
            <a:pPr marL="0" indent="0">
              <a:buNone/>
            </a:pPr>
            <a:r>
              <a:rPr lang="it-IT" sz="18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</a:t>
            </a:r>
            <a:r>
              <a:rPr lang="it-IT" sz="1800" b="1" i="1" u="sng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nonnismo </a:t>
            </a:r>
            <a:r>
              <a:rPr lang="it-IT" sz="18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che si attua  nelle forze armate;</a:t>
            </a:r>
            <a:br>
              <a:rPr lang="it-IT" sz="18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it-IT" sz="18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-con l’arrivo di internet nacque un altro tipo di bullismo: </a:t>
            </a:r>
            <a:r>
              <a:rPr lang="it-IT" sz="1800" b="1" i="1" u="sng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il cyberbullismo</a:t>
            </a:r>
          </a:p>
        </p:txBody>
      </p:sp>
    </p:spTree>
    <p:extLst>
      <p:ext uri="{BB962C8B-B14F-4D97-AF65-F5344CB8AC3E}">
        <p14:creationId xmlns:p14="http://schemas.microsoft.com/office/powerpoint/2010/main" val="40584560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3B60D-C568-40BF-97C4-8AE1757F9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644808" cy="1837765"/>
          </a:xfrm>
        </p:spPr>
        <p:txBody>
          <a:bodyPr>
            <a:normAutofit fontScale="90000"/>
          </a:bodyPr>
          <a:lstStyle/>
          <a:p>
            <a:r>
              <a:rPr lang="it-IT" dirty="0"/>
              <a:t> </a:t>
            </a:r>
            <a:r>
              <a:rPr lang="it-IT" sz="4900" dirty="0">
                <a:solidFill>
                  <a:schemeClr val="tx1"/>
                </a:solidFill>
                <a:latin typeface="Comic Sans MS" panose="030F0702030302020204" pitchFamily="66" charset="0"/>
              </a:rPr>
              <a:t>dimostrazione di un caso di bullismo fisico e psicologico:</a:t>
            </a:r>
          </a:p>
        </p:txBody>
      </p:sp>
      <p:pic>
        <p:nvPicPr>
          <p:cNvPr id="4" name="Elementi multimediali online 3" title="IL BULLISMO NON E' UNO SPETTACOLO">
            <a:hlinkClick r:id="" action="ppaction://media"/>
            <a:extLst>
              <a:ext uri="{FF2B5EF4-FFF2-40B4-BE49-F238E27FC236}">
                <a16:creationId xmlns:a16="http://schemas.microsoft.com/office/drawing/2014/main" id="{573A47F6-6256-4E8B-A714-9065B4D51E41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52750" y="2063750"/>
            <a:ext cx="5861050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2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1AB0F44-981B-4907-BB39-38A679BC7B6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3170" y="207479"/>
            <a:ext cx="3399218" cy="22706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FD822FC-674E-4D09-97DA-164B8B4F2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669" y="2092283"/>
            <a:ext cx="3498574" cy="232873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F07A202-21F4-4521-995A-3ACEEF85F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580" y="3512695"/>
            <a:ext cx="2724978" cy="18166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A9A26D4-4CF8-4919-B850-0F4C65316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422" y="33737"/>
            <a:ext cx="4361326" cy="205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090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A85FDDD-9048-4A55-8979-AAE9E48BF0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76786" y="2266248"/>
            <a:ext cx="4089604" cy="204480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4F02647-FACF-432E-9ECE-035631B70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54" y="150744"/>
            <a:ext cx="3337064" cy="186875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226E0E0-9B3E-4CBA-85AE-48DE30B19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4860"/>
            <a:ext cx="4176786" cy="196704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A5768B-69AD-4575-ADA7-DF5002074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946" y="221769"/>
            <a:ext cx="3512589" cy="204447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99DB8FD-D15C-4AB7-AE0A-60D2945AA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0991" y="453543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68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558158-9F38-423B-B98F-89842354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318" y="1080481"/>
            <a:ext cx="8998526" cy="1151965"/>
          </a:xfrm>
        </p:spPr>
        <p:txBody>
          <a:bodyPr>
            <a:normAutofit/>
          </a:bodyPr>
          <a:lstStyle/>
          <a:p>
            <a:r>
              <a:rPr lang="it-IT" sz="6000" dirty="0">
                <a:latin typeface="Comic Sans MS" panose="030F0702030302020204" pitchFamily="66" charset="0"/>
              </a:rPr>
              <a:t>Il cyberbullismo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093EA7-310A-4CB0-93AC-7F3193FF4F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0045" y="2118890"/>
            <a:ext cx="6615546" cy="34823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Il Cyberbullismo è una forma di bullismo che avviene tramite Internet. Con questo temine si fa riferimento a offese, molestie, ricatti o forme di pressione che si ripetono nel tempo e in maniera volontaria da parte di una persona o gruppo di persone nei confronti di un altro soggetto o gruppo, utilizzando le tecnologie digitali.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DE05D4-0B90-46F2-86CF-1C237EE9C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329" y="2915220"/>
            <a:ext cx="3667125" cy="26860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A204D3A-3A78-424F-9C26-9532CA697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3" y="127706"/>
            <a:ext cx="3386119" cy="19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19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8B979F-1693-4FC3-9E29-6DAF4EFE1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477982"/>
            <a:ext cx="10396882" cy="1151965"/>
          </a:xfrm>
        </p:spPr>
        <p:txBody>
          <a:bodyPr>
            <a:normAutofit/>
          </a:bodyPr>
          <a:lstStyle/>
          <a:p>
            <a:r>
              <a:rPr lang="it-IT" sz="4800" dirty="0">
                <a:latin typeface="Comic Sans MS" panose="030F0702030302020204" pitchFamily="66" charset="0"/>
              </a:rPr>
              <a:t>Cos’è  il cyberbullismo?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9BDE75-8629-48A8-BEA3-6C65A3790D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7363" y="1966415"/>
            <a:ext cx="10394707" cy="3311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Si parla di cyberbullismo quando si fa riferimento a un comportamento violento che avviene online, in maniera sistematica nel tempo, in cui l’aggressore o gli aggressori insultano, minacciano e cercano volontariamente di provocare danno a un altro soggetto o gruppo, spesso non in grado di difendersi o percepito come più debole.</a:t>
            </a:r>
          </a:p>
          <a:p>
            <a:pPr marL="0" indent="0">
              <a:buNone/>
            </a:pPr>
            <a:r>
              <a:rPr lang="it-IT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La differenza tra bullismo e cyberbullismo risiede nel fatto che nel secondo caso la violenza si estende o avviene in Rete, tramite l’uso di piattaforme di messaggistica, social network o chat di videogiochi, mentre il bullismo “tradizionale” può comportare anche aggressioni di tipo fisico.</a:t>
            </a:r>
          </a:p>
        </p:txBody>
      </p:sp>
    </p:spTree>
    <p:extLst>
      <p:ext uri="{BB962C8B-B14F-4D97-AF65-F5344CB8AC3E}">
        <p14:creationId xmlns:p14="http://schemas.microsoft.com/office/powerpoint/2010/main" val="204699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A292DB-5E6E-4F16-9086-B14937EC8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09" y="330760"/>
            <a:ext cx="11126374" cy="1151965"/>
          </a:xfrm>
        </p:spPr>
        <p:txBody>
          <a:bodyPr>
            <a:noAutofit/>
          </a:bodyPr>
          <a:lstStyle/>
          <a:p>
            <a:r>
              <a:rPr lang="it-IT" sz="4000" dirty="0">
                <a:solidFill>
                  <a:schemeClr val="tx1"/>
                </a:solidFill>
                <a:latin typeface="Comic Sans MS" panose="030F0702030302020204" pitchFamily="66" charset="0"/>
                <a:ea typeface="Yu Gothic UI Semibold" panose="020B0700000000000000" pitchFamily="34" charset="-128"/>
              </a:rPr>
              <a:t>Ecco un episodio di cyberbullismo accaduto a scuola</a:t>
            </a:r>
          </a:p>
        </p:txBody>
      </p:sp>
      <p:pic>
        <p:nvPicPr>
          <p:cNvPr id="4" name="Elementi multimediali online 3" title="NICCOLO' E ANDREA. Una storia di cyberbullismo">
            <a:hlinkClick r:id="" action="ppaction://media"/>
            <a:extLst>
              <a:ext uri="{FF2B5EF4-FFF2-40B4-BE49-F238E27FC236}">
                <a16:creationId xmlns:a16="http://schemas.microsoft.com/office/drawing/2014/main" id="{5DFEABD3-7F0C-42B1-937A-E6C20D600EC2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52750" y="2063750"/>
            <a:ext cx="5861050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09FFB17-4150-46F0-9826-1D0526784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0" y="177712"/>
            <a:ext cx="3282116" cy="194582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E53DF42-79D4-437E-B8DE-3DE08EFFC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7" y="2509837"/>
            <a:ext cx="3257881" cy="18383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943B7E6-96B8-4B6E-9799-D4DFD5E79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420" y="456288"/>
            <a:ext cx="3282116" cy="218594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C8B68B6-F2DE-485D-826D-35677BFFB990}"/>
              </a:ext>
            </a:extLst>
          </p:cNvPr>
          <p:cNvSpPr txBox="1"/>
          <p:nvPr/>
        </p:nvSpPr>
        <p:spPr>
          <a:xfrm>
            <a:off x="7116811" y="1747058"/>
            <a:ext cx="501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Le diverse forme di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273345E-96C3-4DE9-86C0-948280B51754}"/>
              </a:ext>
            </a:extLst>
          </p:cNvPr>
          <p:cNvSpPr txBox="1"/>
          <p:nvPr/>
        </p:nvSpPr>
        <p:spPr>
          <a:xfrm>
            <a:off x="7116811" y="2421549"/>
            <a:ext cx="4779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rgbClr val="C00000"/>
                </a:solidFill>
                <a:latin typeface="Comic Sans MS" panose="030F0702030302020204" pitchFamily="66" charset="0"/>
              </a:rPr>
              <a:t>Cyberbullismo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718309F-71E5-44FB-A79B-D0F0BC28E9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83" t="34667" r="8083" b="38528"/>
          <a:stretch/>
        </p:blipFill>
        <p:spPr>
          <a:xfrm>
            <a:off x="3901468" y="2903996"/>
            <a:ext cx="2926068" cy="20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75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Evento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273</TotalTime>
  <Words>778</Words>
  <Application>Microsoft Office PowerPoint</Application>
  <PresentationFormat>Widescreen</PresentationFormat>
  <Paragraphs>52</Paragraphs>
  <Slides>16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Yu Gothic UI Semibold</vt:lpstr>
      <vt:lpstr>Arial</vt:lpstr>
      <vt:lpstr>Comic Sans MS</vt:lpstr>
      <vt:lpstr>Gabriola</vt:lpstr>
      <vt:lpstr>Impact</vt:lpstr>
      <vt:lpstr>Evento</vt:lpstr>
      <vt:lpstr>Bullismo e cyberbullismo</vt:lpstr>
      <vt:lpstr>Presentazione standard di PowerPoint</vt:lpstr>
      <vt:lpstr> dimostrazione di un caso di bullismo fisico e psicologico:</vt:lpstr>
      <vt:lpstr>Presentazione standard di PowerPoint</vt:lpstr>
      <vt:lpstr>Presentazione standard di PowerPoint</vt:lpstr>
      <vt:lpstr>Il cyberbullismo</vt:lpstr>
      <vt:lpstr>Cos’è  il cyberbullismo?</vt:lpstr>
      <vt:lpstr>Ecco un episodio di cyberbullismo accaduto a scuola</vt:lpstr>
      <vt:lpstr>Presentazione standard di PowerPoint</vt:lpstr>
      <vt:lpstr>Presentazione standard di PowerPoint</vt:lpstr>
      <vt:lpstr>Presentazione standard di PowerPoint</vt:lpstr>
      <vt:lpstr>Chi sono le vittime e quali le conseguenze</vt:lpstr>
      <vt:lpstr>Presentazione standard di PowerPoint</vt:lpstr>
      <vt:lpstr>Presentazione standard di PowerPoint</vt:lpstr>
      <vt:lpstr>Presentazione standard di PowerPoint</vt:lpstr>
      <vt:lpstr>Progetto di Ed. civica sul bullismo e cyberbullismo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Bullismo e cyberbullismo</dc:title>
  <dc:creator>Pino Scalzo</dc:creator>
  <cp:lastModifiedBy>home</cp:lastModifiedBy>
  <cp:revision>27</cp:revision>
  <dcterms:created xsi:type="dcterms:W3CDTF">2021-01-23T17:07:38Z</dcterms:created>
  <dcterms:modified xsi:type="dcterms:W3CDTF">2021-02-17T17:13:29Z</dcterms:modified>
</cp:coreProperties>
</file>