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0213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05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4209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43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005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766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8054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88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12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11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52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70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47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28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38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04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462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F6AF5-09D8-4400-9B27-0BB6407D1CD5}" type="datetimeFigureOut">
              <a:rPr lang="it-IT" smtClean="0"/>
              <a:t>22/11/2020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9FA62-480B-43F7-8F3A-0C0BBD9FB0A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03985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servatoriodiritti.it/tag/stupro/" TargetMode="External"/><Relationship Id="rId2" Type="http://schemas.openxmlformats.org/officeDocument/2006/relationships/hyperlink" Target="https://www.osservatoriodiritti.it/wp-content/uploads/2018/11/Violenza-sulle-donne-Rapporto-Ista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954109" y="1097281"/>
            <a:ext cx="6784251" cy="1629546"/>
          </a:xfrm>
        </p:spPr>
        <p:txBody>
          <a:bodyPr>
            <a:noAutofit/>
          </a:bodyPr>
          <a:lstStyle/>
          <a:p>
            <a:r>
              <a:rPr lang="en-US" sz="5400" dirty="0"/>
              <a:t>say no </a:t>
            </a:r>
            <a:r>
              <a:rPr lang="en-US" sz="5400" dirty="0" smtClean="0"/>
              <a:t>to violence</a:t>
            </a:r>
            <a:br>
              <a:rPr lang="en-US" sz="5400" dirty="0" smtClean="0"/>
            </a:br>
            <a:r>
              <a:rPr lang="en-US" sz="5400" dirty="0" smtClean="0"/>
              <a:t>against women!</a:t>
            </a:r>
            <a:endParaRPr lang="it-IT" sz="5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822790" y="3275466"/>
            <a:ext cx="4236993" cy="1655762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chemeClr val="tx1"/>
                </a:solidFill>
              </a:rPr>
              <a:t>25 novembre 1981</a:t>
            </a:r>
          </a:p>
          <a:p>
            <a:r>
              <a:rPr lang="it-IT" sz="3600" dirty="0" smtClean="0">
                <a:solidFill>
                  <a:schemeClr val="tx1"/>
                </a:solidFill>
              </a:rPr>
              <a:t>25 novembre 2020</a:t>
            </a:r>
            <a:endParaRPr lang="it-IT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1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103" y="681763"/>
            <a:ext cx="7221719" cy="5367074"/>
          </a:xfrm>
        </p:spPr>
      </p:pic>
    </p:spTree>
    <p:extLst>
      <p:ext uri="{BB962C8B-B14F-4D97-AF65-F5344CB8AC3E}">
        <p14:creationId xmlns:p14="http://schemas.microsoft.com/office/powerpoint/2010/main" val="173949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67" y="875462"/>
            <a:ext cx="4730447" cy="3147898"/>
          </a:xfr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310" y="875462"/>
            <a:ext cx="5745862" cy="314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0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81373" y="1299231"/>
            <a:ext cx="3701416" cy="3526972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bg1"/>
                </a:solidFill>
              </a:rPr>
              <a:t>LOTTATE SEMPRE I VOSTRI DIRITTI E PER LA VOSTRA VOLONTà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396172" y="1122362"/>
            <a:ext cx="3701417" cy="3880711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ALWAYS FIGHT FOR YOUR RIGHTS AND FOR YOUR </a:t>
            </a:r>
            <a:r>
              <a:rPr lang="en-US" sz="4000" dirty="0" smtClean="0">
                <a:solidFill>
                  <a:schemeClr val="tx1"/>
                </a:solidFill>
              </a:rPr>
              <a:t>WILL</a:t>
            </a:r>
            <a:endParaRPr lang="it-IT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90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39018" y="679269"/>
            <a:ext cx="8116661" cy="5068388"/>
          </a:xfrm>
        </p:spPr>
        <p:txBody>
          <a:bodyPr>
            <a:normAutofit/>
          </a:bodyPr>
          <a:lstStyle/>
          <a:p>
            <a:r>
              <a:rPr lang="it-IT" sz="8000" dirty="0" smtClean="0">
                <a:solidFill>
                  <a:schemeClr val="tx1"/>
                </a:solidFill>
              </a:rPr>
              <a:t>UN BACIO</a:t>
            </a:r>
          </a:p>
          <a:p>
            <a:r>
              <a:rPr lang="it-IT" sz="8000" dirty="0" smtClean="0">
                <a:solidFill>
                  <a:schemeClr val="tx1"/>
                </a:solidFill>
              </a:rPr>
              <a:t>DALLA MAESTRA ANTONELLA </a:t>
            </a:r>
            <a:r>
              <a:rPr lang="it-IT" sz="8000" dirty="0" smtClean="0">
                <a:solidFill>
                  <a:schemeClr val="tx1"/>
                </a:solidFill>
                <a:sym typeface="Wingdings" panose="05000000000000000000" pitchFamily="2" charset="2"/>
              </a:rPr>
              <a:t>  </a:t>
            </a:r>
            <a:endParaRPr lang="it-IT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39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41412" y="749145"/>
            <a:ext cx="6787741" cy="119721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Giornata internazionale contro</a:t>
            </a:r>
            <a:br>
              <a:rPr lang="it-IT" dirty="0" smtClean="0"/>
            </a:br>
            <a:r>
              <a:rPr lang="it-IT" dirty="0" smtClean="0"/>
              <a:t>la violenza delle donne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Era </a:t>
            </a:r>
            <a:r>
              <a:rPr lang="it-IT" b="1" dirty="0"/>
              <a:t>il 25 novembre del 1960</a:t>
            </a:r>
            <a:r>
              <a:rPr lang="it-IT" dirty="0"/>
              <a:t> quando i corpi delle tre </a:t>
            </a:r>
            <a:r>
              <a:rPr lang="it-IT" b="1" dirty="0"/>
              <a:t>sorelle </a:t>
            </a:r>
            <a:r>
              <a:rPr lang="it-IT" b="1" dirty="0" err="1"/>
              <a:t>Mirabal</a:t>
            </a:r>
            <a:r>
              <a:rPr lang="it-IT" dirty="0"/>
              <a:t> – Patria, Minerva e Maria – furono ritrovati in fondo a un precipizio. Addosso i segni evidenti </a:t>
            </a:r>
            <a:r>
              <a:rPr lang="it-IT" dirty="0" smtClean="0"/>
              <a:t>della tortura. </a:t>
            </a:r>
            <a:r>
              <a:rPr lang="it-IT" dirty="0"/>
              <a:t>Erano state catturate in un’imboscata dagli agenti dei servizi segreti del </a:t>
            </a:r>
            <a:r>
              <a:rPr lang="it-IT" b="1" dirty="0"/>
              <a:t>dittatore Rafael </a:t>
            </a:r>
            <a:r>
              <a:rPr lang="it-IT" b="1" dirty="0" err="1"/>
              <a:t>Leònidas</a:t>
            </a:r>
            <a:r>
              <a:rPr lang="it-IT" b="1" dirty="0"/>
              <a:t> Trujillo</a:t>
            </a:r>
            <a:r>
              <a:rPr lang="it-IT" dirty="0"/>
              <a:t>, che per più di trent’anni ha governato la </a:t>
            </a:r>
            <a:r>
              <a:rPr lang="it-IT" b="1" dirty="0"/>
              <a:t>Repubblica Dominicana</a:t>
            </a:r>
            <a:r>
              <a:rPr lang="it-IT" dirty="0" smtClean="0"/>
              <a:t>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584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311229" y="1335087"/>
            <a:ext cx="9905999" cy="400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Le donne, brutalmente uccise mentre stavano andando a trovare i loro mariti in carcere, erano coinvolte in prima persona nella resistenza contro il regime. Il loro nome in codice era </a:t>
            </a:r>
            <a:r>
              <a:rPr lang="it-IT" b="1" i="1" dirty="0"/>
              <a:t>Las </a:t>
            </a:r>
            <a:r>
              <a:rPr lang="it-IT" b="1" i="1" dirty="0" err="1"/>
              <a:t>Mariposas</a:t>
            </a:r>
            <a:r>
              <a:rPr lang="it-IT" dirty="0"/>
              <a:t>. L’omicidio de “Le farfalle” ha scatenato una dura reazione popolare che ha portato nel 1961 all’uccisione di Trujillo e quindi alla fine della dittatura. La data è stata commemorata per la prima volta durante il </a:t>
            </a:r>
            <a:r>
              <a:rPr lang="it-IT" b="1" dirty="0"/>
              <a:t>primo Incontro Internazionale Femminista</a:t>
            </a:r>
            <a:r>
              <a:rPr lang="it-IT" dirty="0"/>
              <a:t>, che si è svolto a </a:t>
            </a:r>
            <a:r>
              <a:rPr lang="it-IT" dirty="0" err="1"/>
              <a:t>Bogotà</a:t>
            </a:r>
            <a:r>
              <a:rPr lang="it-IT" dirty="0"/>
              <a:t>, in Colombia, nel 1980. Da lì, il 25 novembre ha iniziato ad assumere un valore sempre più simbolico.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123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190" y="1413283"/>
            <a:ext cx="7766912" cy="3541712"/>
          </a:xfrm>
        </p:spPr>
      </p:pic>
    </p:spTree>
    <p:extLst>
      <p:ext uri="{BB962C8B-B14F-4D97-AF65-F5344CB8AC3E}">
        <p14:creationId xmlns:p14="http://schemas.microsoft.com/office/powerpoint/2010/main" val="91451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76100" y="956262"/>
            <a:ext cx="5311638" cy="54184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Secondo le ultime </a:t>
            </a:r>
            <a:r>
              <a:rPr lang="it-IT" b="1" dirty="0">
                <a:hlinkClick r:id="rId2"/>
              </a:rPr>
              <a:t>stime dell’Istat</a:t>
            </a:r>
            <a:r>
              <a:rPr lang="it-IT" dirty="0">
                <a:hlinkClick r:id="rId2"/>
              </a:rPr>
              <a:t> sulla violenza di genere relative al 2016</a:t>
            </a:r>
            <a:r>
              <a:rPr lang="it-IT" dirty="0"/>
              <a:t>, nel nostro Paese sono state </a:t>
            </a:r>
            <a:r>
              <a:rPr lang="it-IT" b="1" dirty="0"/>
              <a:t>6 milioni 788 mila</a:t>
            </a:r>
            <a:r>
              <a:rPr lang="it-IT" dirty="0"/>
              <a:t> le donne fra i 16 e i 70 anni che hanno subito</a:t>
            </a:r>
            <a:r>
              <a:rPr lang="it-IT" b="1" dirty="0"/>
              <a:t> violenza fisica o sessuale</a:t>
            </a:r>
            <a:r>
              <a:rPr lang="it-IT" dirty="0"/>
              <a:t>, una su tre. Di queste, 2 milioni 800 mila, ovvero il 13,6%, hanno subito</a:t>
            </a:r>
            <a:r>
              <a:rPr lang="it-IT" b="1" dirty="0"/>
              <a:t> violenza da partner, attuali o ex</a:t>
            </a:r>
            <a:r>
              <a:rPr lang="it-IT" dirty="0" smtClean="0"/>
              <a:t>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Un altro numero preoccupante riguarda le </a:t>
            </a:r>
            <a:r>
              <a:rPr lang="it-IT" b="1" dirty="0"/>
              <a:t>giovanissime</a:t>
            </a:r>
            <a:r>
              <a:rPr lang="it-IT" dirty="0"/>
              <a:t>: il 10,6% delle donne dichiara di aver </a:t>
            </a:r>
            <a:r>
              <a:rPr lang="it-IT" dirty="0" err="1"/>
              <a:t>subìto</a:t>
            </a:r>
            <a:r>
              <a:rPr lang="it-IT" dirty="0"/>
              <a:t> una qualche forma di </a:t>
            </a:r>
            <a:r>
              <a:rPr lang="it-IT" b="1" dirty="0">
                <a:hlinkClick r:id="rId3"/>
              </a:rPr>
              <a:t>violenza sessuale</a:t>
            </a:r>
            <a:r>
              <a:rPr lang="it-IT" b="1" dirty="0"/>
              <a:t> prima dei 16 anni</a:t>
            </a:r>
            <a:r>
              <a:rPr lang="it-IT" dirty="0"/>
              <a:t> e in quasi l’80% dei casi gli autori erano persone conosciute (parenti e familiari, amici di famiglia, compagni di scuola, amici, conoscenti).</a:t>
            </a:r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738" y="1410790"/>
            <a:ext cx="5034221" cy="29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96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76426" y="1005839"/>
            <a:ext cx="4472123" cy="4676501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bg1"/>
                </a:solidFill>
              </a:rPr>
              <a:t>Una donna non dovrebbe mai difendersi da chi ama. Questa è la prima e unica regola che un vero uomo conosce.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505304" y="731516"/>
            <a:ext cx="5255896" cy="505532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A woman should never defend herself from those she loves. This is the first and only rule that a real man knows.</a:t>
            </a:r>
            <a:endParaRPr lang="it-IT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02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34" y="1832125"/>
            <a:ext cx="5062379" cy="2897658"/>
          </a:xfrm>
        </p:spPr>
      </p:pic>
      <p:pic>
        <p:nvPicPr>
          <p:cNvPr id="6" name="Segnaposto contenuto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976" y="1832125"/>
            <a:ext cx="4354405" cy="2897658"/>
          </a:xfrm>
        </p:spPr>
      </p:pic>
    </p:spTree>
    <p:extLst>
      <p:ext uri="{BB962C8B-B14F-4D97-AF65-F5344CB8AC3E}">
        <p14:creationId xmlns:p14="http://schemas.microsoft.com/office/powerpoint/2010/main" val="66941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264816" y="799509"/>
            <a:ext cx="32868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800" i="1" dirty="0">
                <a:solidFill>
                  <a:schemeClr val="bg1"/>
                </a:solidFill>
              </a:rPr>
              <a:t>La </a:t>
            </a:r>
            <a:r>
              <a:rPr lang="it-IT" sz="4800" i="1" dirty="0" smtClean="0">
                <a:solidFill>
                  <a:schemeClr val="bg1"/>
                </a:solidFill>
              </a:rPr>
              <a:t>violenza</a:t>
            </a:r>
          </a:p>
          <a:p>
            <a:pPr marL="0" indent="0">
              <a:buNone/>
            </a:pPr>
            <a:r>
              <a:rPr lang="it-IT" sz="4800" i="1" dirty="0">
                <a:solidFill>
                  <a:schemeClr val="bg1"/>
                </a:solidFill>
              </a:rPr>
              <a:t>g</a:t>
            </a:r>
            <a:r>
              <a:rPr lang="it-IT" sz="4800" i="1" dirty="0" smtClean="0">
                <a:solidFill>
                  <a:schemeClr val="bg1"/>
                </a:solidFill>
              </a:rPr>
              <a:t>enera</a:t>
            </a:r>
          </a:p>
          <a:p>
            <a:pPr marL="0" indent="0">
              <a:buNone/>
            </a:pPr>
            <a:r>
              <a:rPr lang="it-IT" sz="4800" i="1" dirty="0" smtClean="0">
                <a:solidFill>
                  <a:schemeClr val="bg1"/>
                </a:solidFill>
              </a:rPr>
              <a:t>violenza</a:t>
            </a:r>
            <a:endParaRPr lang="it-IT" sz="4800" dirty="0">
              <a:solidFill>
                <a:schemeClr val="bg1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773091" y="789121"/>
            <a:ext cx="3141617" cy="313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800" dirty="0" err="1" smtClean="0"/>
              <a:t>Violence</a:t>
            </a:r>
            <a:endParaRPr lang="it-IT" sz="4800" dirty="0" smtClean="0"/>
          </a:p>
          <a:p>
            <a:pPr marL="0" indent="0">
              <a:buNone/>
            </a:pPr>
            <a:r>
              <a:rPr lang="it-IT" sz="4800" dirty="0" err="1"/>
              <a:t>b</a:t>
            </a:r>
            <a:r>
              <a:rPr lang="it-IT" sz="4800" dirty="0" err="1" smtClean="0"/>
              <a:t>reeds</a:t>
            </a:r>
            <a:endParaRPr lang="it-IT" sz="4800" dirty="0"/>
          </a:p>
          <a:p>
            <a:pPr marL="0" indent="0">
              <a:buNone/>
            </a:pPr>
            <a:r>
              <a:rPr lang="it-IT" sz="4800" dirty="0" err="1" smtClean="0"/>
              <a:t>violence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213423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015" y="1393371"/>
            <a:ext cx="5886059" cy="3296193"/>
          </a:xfrm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72831" y="278673"/>
            <a:ext cx="3856037" cy="5207727"/>
          </a:xfrm>
        </p:spPr>
        <p:txBody>
          <a:bodyPr>
            <a:noAutofit/>
          </a:bodyPr>
          <a:lstStyle/>
          <a:p>
            <a:r>
              <a:rPr lang="it-IT" sz="2400" dirty="0"/>
              <a:t>I</a:t>
            </a:r>
            <a:r>
              <a:rPr lang="it-IT" sz="2400" dirty="0" smtClean="0"/>
              <a:t>l </a:t>
            </a:r>
            <a:r>
              <a:rPr lang="it-IT" sz="2400" dirty="0"/>
              <a:t>rosso rappresenta il sangue versato dalle donne vittime di violenza di genere. L’iniziativa nasce da una idea dell’artista messicana Elina </a:t>
            </a:r>
            <a:r>
              <a:rPr lang="it-IT" sz="2400" dirty="0" err="1"/>
              <a:t>Chauvet</a:t>
            </a:r>
            <a:r>
              <a:rPr lang="it-IT" sz="2400" dirty="0"/>
              <a:t>. Attraverso le scarpe rosse, ha voluto in qualche modo rendere visibili i </a:t>
            </a:r>
            <a:r>
              <a:rPr lang="it-IT" sz="2400" dirty="0" err="1"/>
              <a:t>femminicidi</a:t>
            </a:r>
            <a:r>
              <a:rPr lang="it-IT" sz="2400" dirty="0"/>
              <a:t>.</a:t>
            </a:r>
          </a:p>
          <a:p>
            <a:r>
              <a:rPr lang="it-IT" sz="2400" dirty="0" smtClean="0"/>
              <a:t>Molte </a:t>
            </a:r>
            <a:r>
              <a:rPr lang="it-IT" sz="2400" dirty="0"/>
              <a:t>associazioni promuovono questa iniziativa che ha l’obiettivo di sensibilizzare e diffondere il simbolo della lotta contro la violenza di genere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845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93</TotalTime>
  <Words>190</Words>
  <Application>Microsoft Office PowerPoint</Application>
  <PresentationFormat>Widescreen</PresentationFormat>
  <Paragraphs>22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Tw Cen MT</vt:lpstr>
      <vt:lpstr>Wingdings</vt:lpstr>
      <vt:lpstr>Circuito</vt:lpstr>
      <vt:lpstr>say no to violence against women!</vt:lpstr>
      <vt:lpstr>Giornata internazionale contro la violenza delle donne</vt:lpstr>
      <vt:lpstr>Presentazione standard di PowerPoint</vt:lpstr>
      <vt:lpstr>Presentazione standard di PowerPoint</vt:lpstr>
      <vt:lpstr>Presentazione standard di PowerPoint</vt:lpstr>
      <vt:lpstr>Una donna non dovrebbe mai difendersi da chi ama. Questa è la prima e unica regola che un vero uomo conosce.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LOTTATE SEMPRE I VOSTRI DIRITTI E PER LA VOSTRA VOLONTà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 no to violence against women</dc:title>
  <dc:creator>user</dc:creator>
  <cp:lastModifiedBy>user</cp:lastModifiedBy>
  <cp:revision>8</cp:revision>
  <dcterms:created xsi:type="dcterms:W3CDTF">2020-11-22T19:44:19Z</dcterms:created>
  <dcterms:modified xsi:type="dcterms:W3CDTF">2020-11-22T21:18:04Z</dcterms:modified>
</cp:coreProperties>
</file>