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DAF61AA-5A98-4049-A93E-477E5505141A}" type="datetimeFigureOut">
              <a:rPr lang="en-US" smtClean="0"/>
              <a:pPr/>
              <a:t>11/28/2020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1753129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11/28/2020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166290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04672" y="320040"/>
            <a:ext cx="3657600" cy="320040"/>
          </a:xfrm>
        </p:spPr>
        <p:txBody>
          <a:bodyPr/>
          <a:lstStyle/>
          <a:p>
            <a:fld id="{0DAF61AA-5A98-4049-A93E-477E5505141A}" type="datetimeFigureOut">
              <a:rPr lang="en-US" smtClean="0"/>
              <a:pPr/>
              <a:t>11/28/2020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311315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11/28/2020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12110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04672" y="320040"/>
            <a:ext cx="3657600" cy="320040"/>
          </a:xfrm>
        </p:spPr>
        <p:txBody>
          <a:bodyPr/>
          <a:lstStyle/>
          <a:p>
            <a:fld id="{0DAF61AA-5A98-4049-A93E-477E5505141A}" type="datetimeFigureOut">
              <a:rPr lang="en-US" smtClean="0"/>
              <a:pPr/>
              <a:t>11/28/2020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293276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804672" y="320040"/>
            <a:ext cx="3657600" cy="320040"/>
          </a:xfrm>
        </p:spPr>
        <p:txBody>
          <a:bodyPr/>
          <a:lstStyle/>
          <a:p>
            <a:fld id="{0DAF61AA-5A98-4049-A93E-477E5505141A}" type="datetimeFigureOut">
              <a:rPr lang="en-US" smtClean="0"/>
              <a:pPr/>
              <a:t>11/28/2020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381818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125305" y="1488985"/>
            <a:ext cx="6264350" cy="16968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118447" y="4351687"/>
            <a:ext cx="6265588" cy="17040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804672" y="320040"/>
            <a:ext cx="3657600" cy="320040"/>
          </a:xfrm>
        </p:spPr>
        <p:txBody>
          <a:bodyPr/>
          <a:lstStyle/>
          <a:p>
            <a:fld id="{0DAF61AA-5A98-4049-A93E-477E5505141A}" type="datetimeFigureOut">
              <a:rPr lang="en-US" smtClean="0"/>
              <a:pPr/>
              <a:t>11/28/2020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10687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pPr/>
              <a:t>11/28/2020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420392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DAF61AA-5A98-4049-A93E-477E5505141A}" type="datetimeFigureOut">
              <a:rPr lang="en-US" smtClean="0"/>
              <a:pPr/>
              <a:t>11/28/2020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38211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DAF61AA-5A98-4049-A93E-477E5505141A}" type="datetimeFigureOut">
              <a:rPr lang="en-US" smtClean="0"/>
              <a:pPr/>
              <a:t>11/28/2020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55118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804672" y="320040"/>
            <a:ext cx="3657600" cy="320040"/>
          </a:xfrm>
        </p:spPr>
        <p:txBody>
          <a:bodyPr/>
          <a:lstStyle/>
          <a:p>
            <a:fld id="{0DAF61AA-5A98-4049-A93E-477E5505141A}" type="datetimeFigureOut">
              <a:rPr lang="en-US" smtClean="0"/>
              <a:pPr/>
              <a:t>11/28/2020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19724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DAF61AA-5A98-4049-A93E-477E5505141A}" type="datetimeFigureOut">
              <a:rPr lang="en-US" smtClean="0"/>
              <a:pPr/>
              <a:t>11/28/2020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349322518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66D6D2B-A0F1-4B22-B862-023578F4FC9B}"/>
              </a:ext>
            </a:extLst>
          </p:cNvPr>
          <p:cNvPicPr>
            <a:picLocks noChangeAspect="1"/>
          </p:cNvPicPr>
          <p:nvPr/>
        </p:nvPicPr>
        <p:blipFill rotWithShape="1">
          <a:blip r:embed="rId2">
            <a:alphaModFix amt="70000"/>
          </a:blip>
          <a:srcRect l="4449" r="-1" b="-1"/>
          <a:stretch/>
        </p:blipFill>
        <p:spPr>
          <a:xfrm>
            <a:off x="3048" y="0"/>
            <a:ext cx="12188952" cy="6857990"/>
          </a:xfrm>
          <a:prstGeom prst="rect">
            <a:avLst/>
          </a:prstGeom>
        </p:spPr>
      </p:pic>
      <p:sp>
        <p:nvSpPr>
          <p:cNvPr id="2" name="Titolo 1">
            <a:extLst>
              <a:ext uri="{FF2B5EF4-FFF2-40B4-BE49-F238E27FC236}">
                <a16:creationId xmlns:a16="http://schemas.microsoft.com/office/drawing/2014/main" id="{23159FDD-4F95-42EA-9020-DD1740B597F3}"/>
              </a:ext>
            </a:extLst>
          </p:cNvPr>
          <p:cNvSpPr>
            <a:spLocks noGrp="1"/>
          </p:cNvSpPr>
          <p:nvPr>
            <p:ph type="ctrTitle"/>
          </p:nvPr>
        </p:nvSpPr>
        <p:spPr>
          <a:xfrm>
            <a:off x="4000500" y="740211"/>
            <a:ext cx="7530685" cy="3163864"/>
          </a:xfrm>
        </p:spPr>
        <p:txBody>
          <a:bodyPr>
            <a:normAutofit/>
          </a:bodyPr>
          <a:lstStyle/>
          <a:p>
            <a:pPr algn="l"/>
            <a:endParaRPr lang="it-IT" sz="5400" dirty="0">
              <a:solidFill>
                <a:schemeClr val="bg1"/>
              </a:solidFill>
            </a:endParaRPr>
          </a:p>
          <a:p>
            <a:pPr algn="ctr"/>
            <a:r>
              <a:rPr lang="it-IT" sz="4800" dirty="0">
                <a:solidFill>
                  <a:schemeClr val="bg1"/>
                </a:solidFill>
              </a:rPr>
              <a:t>GIORNATA INTERNAZIONALE CONTRO LA VIOLENZA SULLE DONNE </a:t>
            </a:r>
          </a:p>
        </p:txBody>
      </p:sp>
      <p:sp>
        <p:nvSpPr>
          <p:cNvPr id="3" name="Sottotitolo 2">
            <a:extLst>
              <a:ext uri="{FF2B5EF4-FFF2-40B4-BE49-F238E27FC236}">
                <a16:creationId xmlns:a16="http://schemas.microsoft.com/office/drawing/2014/main" id="{9BCB9EE6-9601-4294-AE5F-F535C51A4BBE}"/>
              </a:ext>
            </a:extLst>
          </p:cNvPr>
          <p:cNvSpPr>
            <a:spLocks noGrp="1"/>
          </p:cNvSpPr>
          <p:nvPr>
            <p:ph type="subTitle" idx="1"/>
          </p:nvPr>
        </p:nvSpPr>
        <p:spPr>
          <a:xfrm>
            <a:off x="4000193" y="4074515"/>
            <a:ext cx="7583133" cy="1279124"/>
          </a:xfrm>
        </p:spPr>
        <p:txBody>
          <a:bodyPr>
            <a:normAutofit/>
          </a:bodyPr>
          <a:lstStyle/>
          <a:p>
            <a:pPr algn="l"/>
            <a:endParaRPr lang="it-IT" sz="2200">
              <a:solidFill>
                <a:srgbClr val="FFFFFF"/>
              </a:solidFill>
            </a:endParaRPr>
          </a:p>
        </p:txBody>
      </p:sp>
    </p:spTree>
    <p:extLst>
      <p:ext uri="{BB962C8B-B14F-4D97-AF65-F5344CB8AC3E}">
        <p14:creationId xmlns:p14="http://schemas.microsoft.com/office/powerpoint/2010/main" val="1587403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A8B73-C376-4BC0-8E99-85D09028E8E2}"/>
              </a:ext>
            </a:extLst>
          </p:cNvPr>
          <p:cNvSpPr>
            <a:spLocks noGrp="1"/>
          </p:cNvSpPr>
          <p:nvPr>
            <p:ph type="title"/>
          </p:nvPr>
        </p:nvSpPr>
        <p:spPr/>
        <p:txBody>
          <a:bodyPr/>
          <a:lstStyle/>
          <a:p>
            <a:r>
              <a:rPr lang="it-IT" dirty="0"/>
              <a:t>LA STORIA </a:t>
            </a:r>
          </a:p>
        </p:txBody>
      </p:sp>
      <p:sp>
        <p:nvSpPr>
          <p:cNvPr id="3" name="Segnaposto contenuto 2">
            <a:extLst>
              <a:ext uri="{FF2B5EF4-FFF2-40B4-BE49-F238E27FC236}">
                <a16:creationId xmlns:a16="http://schemas.microsoft.com/office/drawing/2014/main" id="{AD6E79CA-37D0-46A9-BFCE-6880E4005EDA}"/>
              </a:ext>
            </a:extLst>
          </p:cNvPr>
          <p:cNvSpPr>
            <a:spLocks noGrp="1"/>
          </p:cNvSpPr>
          <p:nvPr>
            <p:ph idx="1"/>
          </p:nvPr>
        </p:nvSpPr>
        <p:spPr/>
        <p:txBody>
          <a:bodyPr>
            <a:normAutofit fontScale="85000" lnSpcReduction="10000"/>
          </a:bodyPr>
          <a:lstStyle/>
          <a:p>
            <a:pPr marL="0" indent="0">
              <a:buNone/>
            </a:pPr>
            <a:r>
              <a:rPr lang="it-IT" sz="2000" dirty="0">
                <a:solidFill>
                  <a:schemeClr val="tx1">
                    <a:lumMod val="95000"/>
                    <a:lumOff val="5000"/>
                  </a:schemeClr>
                </a:solidFill>
              </a:rPr>
              <a:t>Il 25 Novembre si festeggia la </a:t>
            </a:r>
            <a:r>
              <a:rPr lang="it-IT" sz="2000" dirty="0">
                <a:solidFill>
                  <a:schemeClr val="accent1"/>
                </a:solidFill>
              </a:rPr>
              <a:t>Giornata Mondiale contro la violenza sulle donne</a:t>
            </a:r>
            <a:r>
              <a:rPr lang="it-IT" sz="2000" dirty="0">
                <a:solidFill>
                  <a:schemeClr val="tx1">
                    <a:lumMod val="95000"/>
                    <a:lumOff val="5000"/>
                  </a:schemeClr>
                </a:solidFill>
              </a:rPr>
              <a:t>. Si festeggia questo giorno perché sessanta anni fa, tre giovani ragazze che erano sorelle, di nome </a:t>
            </a:r>
            <a:r>
              <a:rPr lang="it-IT" sz="2000" b="0" i="0" dirty="0">
                <a:effectLst/>
                <a:latin typeface="Open Sans"/>
              </a:rPr>
              <a:t>Patria, Minerva e </a:t>
            </a:r>
            <a:r>
              <a:rPr lang="it-IT" sz="2000" b="0" i="0" dirty="0" err="1">
                <a:effectLst/>
                <a:latin typeface="Open Sans"/>
              </a:rPr>
              <a:t>María</a:t>
            </a:r>
            <a:r>
              <a:rPr lang="it-IT" sz="2000" b="0" i="0" dirty="0">
                <a:effectLst/>
                <a:latin typeface="Open Sans"/>
              </a:rPr>
              <a:t> Teresa </a:t>
            </a:r>
            <a:r>
              <a:rPr lang="it-IT" sz="2000" b="0" i="0" dirty="0" err="1">
                <a:effectLst/>
                <a:latin typeface="Open Sans"/>
              </a:rPr>
              <a:t>Mirabal</a:t>
            </a:r>
            <a:r>
              <a:rPr lang="it-IT" sz="2000" b="0" i="0" dirty="0">
                <a:effectLst/>
                <a:latin typeface="Open Sans"/>
              </a:rPr>
              <a:t>, dall’età di </a:t>
            </a:r>
            <a:r>
              <a:rPr lang="it-IT" sz="2000" b="0" i="0" dirty="0">
                <a:solidFill>
                  <a:srgbClr val="222222"/>
                </a:solidFill>
                <a:effectLst/>
                <a:latin typeface="Open Sans"/>
              </a:rPr>
              <a:t>25, 36 e 34 anni.</a:t>
            </a:r>
            <a:r>
              <a:rPr lang="it-IT" sz="2000" dirty="0">
                <a:solidFill>
                  <a:srgbClr val="222222"/>
                </a:solidFill>
                <a:latin typeface="Open Sans"/>
              </a:rPr>
              <a:t> </a:t>
            </a:r>
            <a:r>
              <a:rPr lang="it-IT" sz="2000" dirty="0">
                <a:latin typeface="Open Sans"/>
              </a:rPr>
              <a:t>Andavano a trovare i propri mariti che erano in carcere. Erno in macchina </a:t>
            </a:r>
            <a:r>
              <a:rPr lang="it-IT" sz="2000" b="0" i="0" dirty="0">
                <a:solidFill>
                  <a:srgbClr val="222222"/>
                </a:solidFill>
                <a:effectLst/>
                <a:latin typeface="Open Sans"/>
              </a:rPr>
              <a:t> e stavano imboccando un ponte nella zona di </a:t>
            </a:r>
            <a:r>
              <a:rPr lang="it-IT" sz="2000" b="0" i="0" dirty="0" err="1">
                <a:solidFill>
                  <a:srgbClr val="222222"/>
                </a:solidFill>
                <a:effectLst/>
                <a:latin typeface="Open Sans"/>
              </a:rPr>
              <a:t>Marapica</a:t>
            </a:r>
            <a:r>
              <a:rPr lang="it-IT" sz="2000" dirty="0">
                <a:solidFill>
                  <a:srgbClr val="222222"/>
                </a:solidFill>
                <a:latin typeface="Open Sans"/>
              </a:rPr>
              <a:t>. </a:t>
            </a:r>
            <a:r>
              <a:rPr lang="it-IT" sz="2000" b="0" i="0" dirty="0">
                <a:solidFill>
                  <a:srgbClr val="222222"/>
                </a:solidFill>
                <a:effectLst/>
                <a:latin typeface="Open Sans"/>
              </a:rPr>
              <a:t>Su quel ponte, al centro della carreggiata, furono fermate da un gruppo di uomini armati. Erano i militari del </a:t>
            </a:r>
            <a:r>
              <a:rPr lang="it-IT" sz="2000" b="0" i="0" dirty="0" err="1">
                <a:solidFill>
                  <a:srgbClr val="222222"/>
                </a:solidFill>
                <a:effectLst/>
                <a:latin typeface="Open Sans"/>
              </a:rPr>
              <a:t>Sim</a:t>
            </a:r>
            <a:r>
              <a:rPr lang="it-IT" sz="2000" b="0" i="0" dirty="0">
                <a:solidFill>
                  <a:srgbClr val="222222"/>
                </a:solidFill>
                <a:effectLst/>
                <a:latin typeface="Open Sans"/>
              </a:rPr>
              <a:t>, acronimo di </a:t>
            </a:r>
            <a:r>
              <a:rPr lang="it-IT" sz="2000" b="0" i="0" dirty="0" err="1">
                <a:solidFill>
                  <a:srgbClr val="222222"/>
                </a:solidFill>
                <a:effectLst/>
                <a:latin typeface="Open Sans"/>
              </a:rPr>
              <a:t>Servicio</a:t>
            </a:r>
            <a:r>
              <a:rPr lang="it-IT" sz="2000" b="0" i="0" dirty="0">
                <a:solidFill>
                  <a:srgbClr val="222222"/>
                </a:solidFill>
                <a:effectLst/>
                <a:latin typeface="Open Sans"/>
              </a:rPr>
              <a:t> de </a:t>
            </a:r>
            <a:r>
              <a:rPr lang="it-IT" sz="2000" b="0" i="0" dirty="0" err="1">
                <a:solidFill>
                  <a:srgbClr val="222222"/>
                </a:solidFill>
                <a:effectLst/>
                <a:latin typeface="Open Sans"/>
              </a:rPr>
              <a:t>Inteligencia</a:t>
            </a:r>
            <a:r>
              <a:rPr lang="it-IT" sz="2000" b="0" i="0" dirty="0">
                <a:solidFill>
                  <a:srgbClr val="222222"/>
                </a:solidFill>
                <a:effectLst/>
                <a:latin typeface="Open Sans"/>
              </a:rPr>
              <a:t> Militar, e rispondevano agli ordini del </a:t>
            </a:r>
            <a:r>
              <a:rPr lang="it-IT" sz="2000" b="1" i="0" dirty="0">
                <a:solidFill>
                  <a:srgbClr val="222222"/>
                </a:solidFill>
                <a:effectLst/>
                <a:latin typeface="Open Sans"/>
              </a:rPr>
              <a:t>dittatore Rafael Trujillo</a:t>
            </a:r>
            <a:r>
              <a:rPr lang="it-IT" sz="2000" b="0" i="0" dirty="0">
                <a:solidFill>
                  <a:srgbClr val="222222"/>
                </a:solidFill>
                <a:effectLst/>
                <a:latin typeface="Open Sans"/>
              </a:rPr>
              <a:t>. Le tre sorelle furono prima divise una dall’altra, poi portate in luogo montano remoto chiamato La </a:t>
            </a:r>
            <a:r>
              <a:rPr lang="it-IT" sz="2000" b="0" i="0" dirty="0" err="1">
                <a:solidFill>
                  <a:srgbClr val="222222"/>
                </a:solidFill>
                <a:effectLst/>
                <a:latin typeface="Open Sans"/>
              </a:rPr>
              <a:t>Cumbre</a:t>
            </a:r>
            <a:r>
              <a:rPr lang="it-IT" sz="2000" b="0" i="0" dirty="0">
                <a:solidFill>
                  <a:srgbClr val="222222"/>
                </a:solidFill>
                <a:effectLst/>
                <a:latin typeface="Open Sans"/>
              </a:rPr>
              <a:t>, dove oggi sorge il loro monumento, e lì </a:t>
            </a:r>
            <a:r>
              <a:rPr lang="it-IT" sz="2000" b="1" i="0" dirty="0">
                <a:solidFill>
                  <a:srgbClr val="222222"/>
                </a:solidFill>
                <a:effectLst/>
                <a:latin typeface="Open Sans"/>
              </a:rPr>
              <a:t>furono picchiate, stuprate e infine strangolate</a:t>
            </a:r>
            <a:r>
              <a:rPr lang="it-IT" sz="2000" b="0" i="0" dirty="0">
                <a:solidFill>
                  <a:srgbClr val="222222"/>
                </a:solidFill>
                <a:effectLst/>
                <a:latin typeface="Open Sans"/>
              </a:rPr>
              <a:t>. </a:t>
            </a:r>
            <a:r>
              <a:rPr lang="it-IT" sz="1900" b="0" i="0" dirty="0">
                <a:solidFill>
                  <a:srgbClr val="222222"/>
                </a:solidFill>
                <a:effectLst/>
                <a:latin typeface="Open Sans"/>
              </a:rPr>
              <a:t>I sicari avevano l’ordine di simulare un incidente stradale, così i corpi senza vita furono rimessi in macchina e questa distrutta.</a:t>
            </a:r>
            <a:br>
              <a:rPr lang="it-IT" sz="1900" dirty="0"/>
            </a:br>
            <a:endParaRPr lang="it-IT" sz="1900" dirty="0"/>
          </a:p>
        </p:txBody>
      </p:sp>
      <p:pic>
        <p:nvPicPr>
          <p:cNvPr id="4" name="Immagine 3">
            <a:extLst>
              <a:ext uri="{FF2B5EF4-FFF2-40B4-BE49-F238E27FC236}">
                <a16:creationId xmlns:a16="http://schemas.microsoft.com/office/drawing/2014/main" id="{6DD0DE38-5BA2-4D91-9FE1-07CC6DBB7357}"/>
              </a:ext>
            </a:extLst>
          </p:cNvPr>
          <p:cNvPicPr>
            <a:picLocks noChangeAspect="1"/>
          </p:cNvPicPr>
          <p:nvPr/>
        </p:nvPicPr>
        <p:blipFill>
          <a:blip r:embed="rId2"/>
          <a:stretch>
            <a:fillRect/>
          </a:stretch>
        </p:blipFill>
        <p:spPr>
          <a:xfrm>
            <a:off x="515344" y="4117253"/>
            <a:ext cx="4203242" cy="2190781"/>
          </a:xfrm>
          <a:prstGeom prst="rect">
            <a:avLst/>
          </a:prstGeom>
        </p:spPr>
      </p:pic>
    </p:spTree>
    <p:extLst>
      <p:ext uri="{BB962C8B-B14F-4D97-AF65-F5344CB8AC3E}">
        <p14:creationId xmlns:p14="http://schemas.microsoft.com/office/powerpoint/2010/main" val="2284515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327609-5EBA-4054-A7F1-48159E108107}"/>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3EE4B4E2-52B9-4D09-A571-407E847E5A91}"/>
              </a:ext>
            </a:extLst>
          </p:cNvPr>
          <p:cNvPicPr>
            <a:picLocks noGrp="1" noChangeAspect="1"/>
          </p:cNvPicPr>
          <p:nvPr>
            <p:ph idx="1"/>
          </p:nvPr>
        </p:nvPicPr>
        <p:blipFill>
          <a:blip r:embed="rId2"/>
          <a:stretch>
            <a:fillRect/>
          </a:stretch>
        </p:blipFill>
        <p:spPr>
          <a:xfrm>
            <a:off x="0" y="0"/>
            <a:ext cx="5877352" cy="2767927"/>
          </a:xfrm>
          <a:prstGeom prst="rect">
            <a:avLst/>
          </a:prstGeom>
        </p:spPr>
      </p:pic>
      <p:pic>
        <p:nvPicPr>
          <p:cNvPr id="5" name="Immagine 4">
            <a:extLst>
              <a:ext uri="{FF2B5EF4-FFF2-40B4-BE49-F238E27FC236}">
                <a16:creationId xmlns:a16="http://schemas.microsoft.com/office/drawing/2014/main" id="{82CD3B84-85B2-4F96-8AF8-35FA2BA9D3FE}"/>
              </a:ext>
            </a:extLst>
          </p:cNvPr>
          <p:cNvPicPr>
            <a:picLocks noChangeAspect="1"/>
          </p:cNvPicPr>
          <p:nvPr/>
        </p:nvPicPr>
        <p:blipFill>
          <a:blip r:embed="rId3"/>
          <a:stretch>
            <a:fillRect/>
          </a:stretch>
        </p:blipFill>
        <p:spPr>
          <a:xfrm>
            <a:off x="323556" y="2767927"/>
            <a:ext cx="6902547" cy="3882683"/>
          </a:xfrm>
          <a:prstGeom prst="rect">
            <a:avLst/>
          </a:prstGeom>
        </p:spPr>
      </p:pic>
      <p:pic>
        <p:nvPicPr>
          <p:cNvPr id="6" name="Immagine 5">
            <a:extLst>
              <a:ext uri="{FF2B5EF4-FFF2-40B4-BE49-F238E27FC236}">
                <a16:creationId xmlns:a16="http://schemas.microsoft.com/office/drawing/2014/main" id="{2149E540-A08F-4B33-9835-DBE92B7D5977}"/>
              </a:ext>
            </a:extLst>
          </p:cNvPr>
          <p:cNvPicPr>
            <a:picLocks noChangeAspect="1"/>
          </p:cNvPicPr>
          <p:nvPr/>
        </p:nvPicPr>
        <p:blipFill>
          <a:blip r:embed="rId4"/>
          <a:stretch>
            <a:fillRect/>
          </a:stretch>
        </p:blipFill>
        <p:spPr>
          <a:xfrm>
            <a:off x="7226103" y="0"/>
            <a:ext cx="4880024" cy="6506699"/>
          </a:xfrm>
          <a:prstGeom prst="rect">
            <a:avLst/>
          </a:prstGeom>
        </p:spPr>
      </p:pic>
    </p:spTree>
    <p:extLst>
      <p:ext uri="{BB962C8B-B14F-4D97-AF65-F5344CB8AC3E}">
        <p14:creationId xmlns:p14="http://schemas.microsoft.com/office/powerpoint/2010/main" val="41115277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E4D358-7BE3-417A-A33B-9692AB552EFA}"/>
              </a:ext>
            </a:extLst>
          </p:cNvPr>
          <p:cNvSpPr>
            <a:spLocks noGrp="1"/>
          </p:cNvSpPr>
          <p:nvPr>
            <p:ph type="title"/>
          </p:nvPr>
        </p:nvSpPr>
        <p:spPr/>
        <p:txBody>
          <a:bodyPr/>
          <a:lstStyle/>
          <a:p>
            <a:r>
              <a:rPr lang="it-IT" dirty="0"/>
              <a:t>FEMMINICIDIO IN CALABRIA</a:t>
            </a:r>
          </a:p>
        </p:txBody>
      </p:sp>
      <p:sp>
        <p:nvSpPr>
          <p:cNvPr id="3" name="Segnaposto contenuto 2">
            <a:extLst>
              <a:ext uri="{FF2B5EF4-FFF2-40B4-BE49-F238E27FC236}">
                <a16:creationId xmlns:a16="http://schemas.microsoft.com/office/drawing/2014/main" id="{41C197AC-1B2C-43E9-8CC6-A8BB128EE705}"/>
              </a:ext>
            </a:extLst>
          </p:cNvPr>
          <p:cNvSpPr>
            <a:spLocks noGrp="1"/>
          </p:cNvSpPr>
          <p:nvPr>
            <p:ph idx="1"/>
          </p:nvPr>
        </p:nvSpPr>
        <p:spPr/>
        <p:txBody>
          <a:bodyPr>
            <a:noAutofit/>
          </a:bodyPr>
          <a:lstStyle/>
          <a:p>
            <a:r>
              <a:rPr lang="it-IT" sz="2000" b="0" i="0" dirty="0">
                <a:solidFill>
                  <a:srgbClr val="222222"/>
                </a:solidFill>
                <a:effectLst/>
                <a:latin typeface="title-regular"/>
              </a:rPr>
              <a:t>Nel frattempo, in Calabria un uomo è stato sottoposto a fermo del </a:t>
            </a:r>
            <a:r>
              <a:rPr lang="it-IT" sz="2000" b="0" i="0" dirty="0" err="1">
                <a:solidFill>
                  <a:srgbClr val="222222"/>
                </a:solidFill>
                <a:effectLst/>
                <a:latin typeface="title-regular"/>
              </a:rPr>
              <a:t>pm</a:t>
            </a:r>
            <a:r>
              <a:rPr lang="it-IT" sz="2000" b="0" i="0" dirty="0">
                <a:solidFill>
                  <a:srgbClr val="222222"/>
                </a:solidFill>
                <a:effectLst/>
                <a:latin typeface="title-regular"/>
              </a:rPr>
              <a:t> perché ritenuto l’autore dell’omicidio della donna di 51 anni, </a:t>
            </a:r>
            <a:r>
              <a:rPr lang="it-IT" sz="2000" b="1" i="0" dirty="0">
                <a:solidFill>
                  <a:srgbClr val="222222"/>
                </a:solidFill>
                <a:effectLst/>
                <a:latin typeface="title-regular"/>
              </a:rPr>
              <a:t>Loredana Scalone</a:t>
            </a:r>
            <a:r>
              <a:rPr lang="it-IT" sz="2000" b="0" i="0" dirty="0">
                <a:solidFill>
                  <a:srgbClr val="222222"/>
                </a:solidFill>
                <a:effectLst/>
                <a:latin typeface="title-regular"/>
              </a:rPr>
              <a:t>, il cui cadavere è stato trovato nascosto tra gli scogli a Stalettì (Catanzaro). Era irreperibile da ore. Il corpo presenta diverse ferite da taglio, forse provocate da un coltello dalla lunga lama. Ha poi confessato di essere l’autore del delitto Sergio Giana, il 36enne sottoposto a fermo, per l’omicidio di Loredana Scalone, di 51 anni, compiuto a Stalettì. L’omicidio, secondo la ricostruzione fatta dai carabinieri al termine dell’interrogatorio cui l’uomo è stato sottoposto dal </a:t>
            </a:r>
            <a:r>
              <a:rPr lang="it-IT" sz="2000" b="0" i="0" dirty="0" err="1">
                <a:solidFill>
                  <a:srgbClr val="222222"/>
                </a:solidFill>
                <a:effectLst/>
                <a:latin typeface="title-regular"/>
              </a:rPr>
              <a:t>pm</a:t>
            </a:r>
            <a:r>
              <a:rPr lang="it-IT" sz="2000" b="0" i="0" dirty="0">
                <a:solidFill>
                  <a:srgbClr val="222222"/>
                </a:solidFill>
                <a:effectLst/>
                <a:latin typeface="title-regular"/>
              </a:rPr>
              <a:t> Anna Chiara Reale, è avvenuto lunedì, giorno della scomparsa della donna. Poi ieri, Giana è tornato sul luogo del delitto per nascondere il corpo tra gli scogli. Per questi motivi l’uomo, sposato, è accusato di omicidio, con l’aggravante di aver commesso il fatto nei confronti di una persona a lui legata da relazione affettiva, per motivi abbietti e con premeditazione, nonché per il reato di occultamento di cadavere.</a:t>
            </a:r>
            <a:endParaRPr lang="it-IT" sz="2000" dirty="0"/>
          </a:p>
        </p:txBody>
      </p:sp>
    </p:spTree>
    <p:extLst>
      <p:ext uri="{BB962C8B-B14F-4D97-AF65-F5344CB8AC3E}">
        <p14:creationId xmlns:p14="http://schemas.microsoft.com/office/powerpoint/2010/main" val="261185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61E537-0E0C-46C8-8EAB-D99470474ACF}"/>
              </a:ext>
            </a:extLst>
          </p:cNvPr>
          <p:cNvSpPr>
            <a:spLocks noGrp="1"/>
          </p:cNvSpPr>
          <p:nvPr>
            <p:ph type="title"/>
          </p:nvPr>
        </p:nvSpPr>
        <p:spPr/>
        <p:txBody>
          <a:bodyPr/>
          <a:lstStyle/>
          <a:p>
            <a:r>
              <a:rPr lang="it-IT" dirty="0"/>
              <a:t>AGENDA 2030 </a:t>
            </a:r>
          </a:p>
        </p:txBody>
      </p:sp>
      <p:sp>
        <p:nvSpPr>
          <p:cNvPr id="7" name="Segnaposto contenuto 6">
            <a:extLst>
              <a:ext uri="{FF2B5EF4-FFF2-40B4-BE49-F238E27FC236}">
                <a16:creationId xmlns:a16="http://schemas.microsoft.com/office/drawing/2014/main" id="{686313DF-3B3D-4219-AC96-1BD1166C1AB1}"/>
              </a:ext>
            </a:extLst>
          </p:cNvPr>
          <p:cNvSpPr>
            <a:spLocks noGrp="1"/>
          </p:cNvSpPr>
          <p:nvPr>
            <p:ph idx="1"/>
          </p:nvPr>
        </p:nvSpPr>
        <p:spPr/>
        <p:txBody>
          <a:bodyPr>
            <a:normAutofit/>
          </a:bodyPr>
          <a:lstStyle/>
          <a:p>
            <a:pPr marL="0" indent="0">
              <a:buNone/>
            </a:pPr>
            <a:r>
              <a:rPr lang="it-IT" sz="2000" b="0" i="0" dirty="0">
                <a:solidFill>
                  <a:srgbClr val="202124"/>
                </a:solidFill>
                <a:effectLst/>
                <a:latin typeface="arial" panose="020B0604020202020204" pitchFamily="34" charset="0"/>
              </a:rPr>
              <a:t>Eliminare le forme di violenza e discriminazione a danno delle donne, incluse le pratiche tradizionali lesive come i matrimoni precoci e le mutilazioni genitali femminili. Assicurare l'equità di genere nell'accesso al mondo del lavoro e alla rappresentanza politica.</a:t>
            </a:r>
            <a:endParaRPr lang="it-IT" sz="2000" dirty="0"/>
          </a:p>
        </p:txBody>
      </p:sp>
      <p:pic>
        <p:nvPicPr>
          <p:cNvPr id="8" name="Immagine 7">
            <a:extLst>
              <a:ext uri="{FF2B5EF4-FFF2-40B4-BE49-F238E27FC236}">
                <a16:creationId xmlns:a16="http://schemas.microsoft.com/office/drawing/2014/main" id="{39B64A2F-3061-4347-AA8D-2D75AA9C872F}"/>
              </a:ext>
            </a:extLst>
          </p:cNvPr>
          <p:cNvPicPr>
            <a:picLocks noChangeAspect="1"/>
          </p:cNvPicPr>
          <p:nvPr/>
        </p:nvPicPr>
        <p:blipFill>
          <a:blip r:embed="rId2"/>
          <a:stretch>
            <a:fillRect/>
          </a:stretch>
        </p:blipFill>
        <p:spPr>
          <a:xfrm>
            <a:off x="9483968" y="4149968"/>
            <a:ext cx="2708031" cy="2708031"/>
          </a:xfrm>
          <a:prstGeom prst="rect">
            <a:avLst/>
          </a:prstGeom>
        </p:spPr>
      </p:pic>
    </p:spTree>
    <p:extLst>
      <p:ext uri="{BB962C8B-B14F-4D97-AF65-F5344CB8AC3E}">
        <p14:creationId xmlns:p14="http://schemas.microsoft.com/office/powerpoint/2010/main" val="2290435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A85A36-C9F0-4B22-958F-BF8B56202FB3}"/>
              </a:ext>
            </a:extLst>
          </p:cNvPr>
          <p:cNvSpPr>
            <a:spLocks noGrp="1"/>
          </p:cNvSpPr>
          <p:nvPr>
            <p:ph type="title"/>
          </p:nvPr>
        </p:nvSpPr>
        <p:spPr/>
        <p:txBody>
          <a:bodyPr/>
          <a:lstStyle/>
          <a:p>
            <a:endParaRPr lang="it-IT"/>
          </a:p>
        </p:txBody>
      </p:sp>
      <p:pic>
        <p:nvPicPr>
          <p:cNvPr id="7" name="Segnaposto contenuto 6">
            <a:extLst>
              <a:ext uri="{FF2B5EF4-FFF2-40B4-BE49-F238E27FC236}">
                <a16:creationId xmlns:a16="http://schemas.microsoft.com/office/drawing/2014/main" id="{17862199-6775-4F6C-9272-9DFE607E9D0B}"/>
              </a:ext>
            </a:extLst>
          </p:cNvPr>
          <p:cNvPicPr>
            <a:picLocks noGrp="1" noChangeAspect="1"/>
          </p:cNvPicPr>
          <p:nvPr>
            <p:ph idx="1"/>
          </p:nvPr>
        </p:nvPicPr>
        <p:blipFill>
          <a:blip r:embed="rId2"/>
          <a:stretch>
            <a:fillRect/>
          </a:stretch>
        </p:blipFill>
        <p:spPr>
          <a:xfrm>
            <a:off x="-15487" y="-184502"/>
            <a:ext cx="12207487" cy="6859621"/>
          </a:xfrm>
          <a:prstGeom prst="rect">
            <a:avLst/>
          </a:prstGeom>
        </p:spPr>
      </p:pic>
      <p:sp>
        <p:nvSpPr>
          <p:cNvPr id="8" name="CasellaDiTesto 7">
            <a:extLst>
              <a:ext uri="{FF2B5EF4-FFF2-40B4-BE49-F238E27FC236}">
                <a16:creationId xmlns:a16="http://schemas.microsoft.com/office/drawing/2014/main" id="{6AEB4F3F-F4F6-4266-ADAF-E2BD721839AA}"/>
              </a:ext>
            </a:extLst>
          </p:cNvPr>
          <p:cNvSpPr txBox="1"/>
          <p:nvPr/>
        </p:nvSpPr>
        <p:spPr>
          <a:xfrm>
            <a:off x="0" y="4806367"/>
            <a:ext cx="5078437" cy="1015663"/>
          </a:xfrm>
          <a:prstGeom prst="rect">
            <a:avLst/>
          </a:prstGeom>
          <a:noFill/>
        </p:spPr>
        <p:txBody>
          <a:bodyPr wrap="square" rtlCol="0">
            <a:spAutoFit/>
          </a:bodyPr>
          <a:lstStyle/>
          <a:p>
            <a:r>
              <a:rPr lang="it-IT" sz="2000" dirty="0">
                <a:solidFill>
                  <a:schemeClr val="bg1"/>
                </a:solidFill>
              </a:rPr>
              <a:t>Giada Zangari </a:t>
            </a:r>
          </a:p>
          <a:p>
            <a:r>
              <a:rPr lang="it-IT" sz="2000" dirty="0">
                <a:solidFill>
                  <a:schemeClr val="bg1"/>
                </a:solidFill>
              </a:rPr>
              <a:t>Tiriolo 3°A </a:t>
            </a:r>
          </a:p>
          <a:p>
            <a:r>
              <a:rPr lang="it-IT" sz="2000" dirty="0">
                <a:solidFill>
                  <a:schemeClr val="bg1"/>
                </a:solidFill>
              </a:rPr>
              <a:t>2020/2021 </a:t>
            </a:r>
          </a:p>
        </p:txBody>
      </p:sp>
    </p:spTree>
    <p:extLst>
      <p:ext uri="{BB962C8B-B14F-4D97-AF65-F5344CB8AC3E}">
        <p14:creationId xmlns:p14="http://schemas.microsoft.com/office/powerpoint/2010/main" val="22180628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Atlante">
  <a:themeElements>
    <a:clrScheme name="Atlante">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n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nte">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TM16401371[[fn=Atlante]]</Template>
  <TotalTime>51</TotalTime>
  <Words>427</Words>
  <Application>Microsoft Office PowerPoint</Application>
  <PresentationFormat>Widescreen</PresentationFormat>
  <Paragraphs>11</Paragraphs>
  <Slides>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arial</vt:lpstr>
      <vt:lpstr>Calibri Light</vt:lpstr>
      <vt:lpstr>Open Sans</vt:lpstr>
      <vt:lpstr>Rockwell</vt:lpstr>
      <vt:lpstr>title-regular</vt:lpstr>
      <vt:lpstr>Wingdings</vt:lpstr>
      <vt:lpstr>Atlante</vt:lpstr>
      <vt:lpstr> GIORNATA INTERNAZIONALE CONTRO LA VIOLENZA SULLE DONNE </vt:lpstr>
      <vt:lpstr>LA STORIA </vt:lpstr>
      <vt:lpstr>Presentazione standard di PowerPoint</vt:lpstr>
      <vt:lpstr>FEMMINICIDIO IN CALABRIA</vt:lpstr>
      <vt:lpstr>AGENDA 2030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GIORNATA INTERNAZIONALE CONTRO LA VIOLENZA SULLE DONNE</dc:title>
  <dc:creator>Giada</dc:creator>
  <cp:lastModifiedBy>Giada</cp:lastModifiedBy>
  <cp:revision>5</cp:revision>
  <dcterms:created xsi:type="dcterms:W3CDTF">2020-11-28T10:59:28Z</dcterms:created>
  <dcterms:modified xsi:type="dcterms:W3CDTF">2020-11-28T11:51:49Z</dcterms:modified>
</cp:coreProperties>
</file>